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3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4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2"/>
    <p:sldMasterId id="2147483669" r:id="rId3"/>
    <p:sldMasterId id="2147483674" r:id="rId4"/>
    <p:sldMasterId id="2147483680" r:id="rId5"/>
    <p:sldMasterId id="2147483692" r:id="rId6"/>
  </p:sldMasterIdLst>
  <p:notesMasterIdLst>
    <p:notesMasterId r:id="rId41"/>
  </p:notesMasterIdLst>
  <p:handoutMasterIdLst>
    <p:handoutMasterId r:id="rId42"/>
  </p:handoutMasterIdLst>
  <p:sldIdLst>
    <p:sldId id="424" r:id="rId7"/>
    <p:sldId id="426" r:id="rId8"/>
    <p:sldId id="435" r:id="rId9"/>
    <p:sldId id="449" r:id="rId10"/>
    <p:sldId id="437" r:id="rId11"/>
    <p:sldId id="438" r:id="rId12"/>
    <p:sldId id="439" r:id="rId13"/>
    <p:sldId id="440" r:id="rId14"/>
    <p:sldId id="353" r:id="rId15"/>
    <p:sldId id="395" r:id="rId16"/>
    <p:sldId id="396" r:id="rId17"/>
    <p:sldId id="397" r:id="rId18"/>
    <p:sldId id="447" r:id="rId19"/>
    <p:sldId id="401" r:id="rId20"/>
    <p:sldId id="402" r:id="rId21"/>
    <p:sldId id="403" r:id="rId22"/>
    <p:sldId id="404" r:id="rId23"/>
    <p:sldId id="405" r:id="rId24"/>
    <p:sldId id="406" r:id="rId25"/>
    <p:sldId id="407" r:id="rId26"/>
    <p:sldId id="408" r:id="rId27"/>
    <p:sldId id="442" r:id="rId28"/>
    <p:sldId id="409" r:id="rId29"/>
    <p:sldId id="411" r:id="rId30"/>
    <p:sldId id="412" r:id="rId31"/>
    <p:sldId id="432" r:id="rId32"/>
    <p:sldId id="413" r:id="rId33"/>
    <p:sldId id="414" r:id="rId34"/>
    <p:sldId id="415" r:id="rId35"/>
    <p:sldId id="416" r:id="rId36"/>
    <p:sldId id="427" r:id="rId37"/>
    <p:sldId id="450" r:id="rId38"/>
    <p:sldId id="419" r:id="rId39"/>
    <p:sldId id="446" r:id="rId40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E1FE5F9D-4E78-47E6-87EC-C0D868DE1027}">
          <p14:sldIdLst>
            <p14:sldId id="424"/>
            <p14:sldId id="426"/>
            <p14:sldId id="435"/>
            <p14:sldId id="449"/>
          </p14:sldIdLst>
        </p14:section>
        <p14:section name="Web Basics Module" id="{AECFDD44-C66D-4670-BF03-A942FEC18DB3}">
          <p14:sldIdLst>
            <p14:sldId id="437"/>
            <p14:sldId id="438"/>
            <p14:sldId id="439"/>
            <p14:sldId id="440"/>
          </p14:sldIdLst>
        </p14:section>
        <p14:section name="HTML &amp; CSS Course Program" id="{5C3ACF25-2D5D-4556-AA4F-C04EF4F865B4}">
          <p14:sldIdLst>
            <p14:sldId id="353"/>
            <p14:sldId id="395"/>
            <p14:sldId id="396"/>
          </p14:sldIdLst>
        </p14:section>
        <p14:section name="Trainers Team" id="{529C0FC0-85D1-413F-A408-951D1EA61DE8}">
          <p14:sldIdLst>
            <p14:sldId id="397"/>
            <p14:sldId id="447"/>
            <p14:sldId id="401"/>
          </p14:sldIdLst>
        </p14:section>
        <p14:section name="Course Details" id="{EBB723C3-F079-4345-9CE8-2FAAAAE75379}">
          <p14:sldIdLst>
            <p14:sldId id="402"/>
            <p14:sldId id="403"/>
            <p14:sldId id="404"/>
            <p14:sldId id="405"/>
          </p14:sldIdLst>
        </p14:section>
        <p14:section name="Evaluation and Exams" id="{B92E97C3-623B-4CEB-9BA3-A97FAECCCC4F}">
          <p14:sldIdLst>
            <p14:sldId id="406"/>
            <p14:sldId id="407"/>
            <p14:sldId id="408"/>
            <p14:sldId id="442"/>
            <p14:sldId id="409"/>
          </p14:sldIdLst>
        </p14:section>
        <p14:section name="Resources" id="{E1338D06-C096-4564-8C26-0E31F6149CAD}">
          <p14:sldIdLst>
            <p14:sldId id="411"/>
            <p14:sldId id="412"/>
            <p14:sldId id="432"/>
            <p14:sldId id="413"/>
            <p14:sldId id="414"/>
            <p14:sldId id="415"/>
            <p14:sldId id="416"/>
          </p14:sldIdLst>
        </p14:section>
        <p14:section name="Conclusion" id="{668BD41B-DB1B-4096-BB58-0C25E7CEA892}">
          <p14:sldIdLst>
            <p14:sldId id="427"/>
            <p14:sldId id="450"/>
            <p14:sldId id="419"/>
            <p14:sldId id="44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64B0F0"/>
    <a:srgbClr val="00B0F0"/>
    <a:srgbClr val="F0A22E"/>
    <a:srgbClr val="603A14"/>
    <a:srgbClr val="E85C0E"/>
    <a:srgbClr val="BAB398"/>
    <a:srgbClr val="ADA485"/>
    <a:srgbClr val="C6C0AA"/>
    <a:srgbClr val="663606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600" autoAdjust="0"/>
    <p:restoredTop sz="94533" autoAdjust="0"/>
  </p:normalViewPr>
  <p:slideViewPr>
    <p:cSldViewPr>
      <p:cViewPr varScale="1">
        <p:scale>
          <a:sx n="72" d="100"/>
          <a:sy n="72" d="100"/>
        </p:scale>
        <p:origin x="510" y="72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3" Type="http://schemas.openxmlformats.org/officeDocument/2006/relationships/slideMaster" Target="slideMasters/slideMaster2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handoutMaster" Target="handoutMasters/handoutMaster1.xml"/><Relationship Id="rId47" Type="http://schemas.openxmlformats.org/officeDocument/2006/relationships/tableStyles" Target="tableStyle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41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5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viewProps" Target="viewProps.xml"/><Relationship Id="rId5" Type="http://schemas.openxmlformats.org/officeDocument/2006/relationships/slideMaster" Target="slideMasters/slideMaster4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3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commentAuthors" Target="commentAuthors.xml"/><Relationship Id="rId48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5/19/2017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5/19/2017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36077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47497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4368742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0668168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3302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87788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31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49617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32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58418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9941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3" Type="http://schemas.openxmlformats.org/officeDocument/2006/relationships/image" Target="../media/image9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4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5/19/2017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501432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ource Code Examp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 marL="0" indent="0">
              <a:buNone/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Sample source code:</a:t>
            </a:r>
            <a:endParaRPr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24013" y="1892119"/>
            <a:ext cx="10940800" cy="1689281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4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77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5/19/2017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40930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3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3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649570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522074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242611283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5/19/2017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0397197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ource Code Examp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 marL="0" indent="0">
              <a:buNone/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Sample source code:</a:t>
            </a:r>
            <a:endParaRPr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24013" y="1892119"/>
            <a:ext cx="10940800" cy="1689281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4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77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5/19/2017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44207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3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3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98744438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0241416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 userDrawn="1"/>
        </p:nvSpPr>
        <p:spPr>
          <a:xfrm rot="20967018">
            <a:off x="52437" y="3176455"/>
            <a:ext cx="7313295" cy="1261884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0000" b="1" kern="1200" noProof="0" dirty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Questions?</a:t>
            </a:r>
            <a:endParaRPr lang="en-US" sz="100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0603321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5/19/2017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268089789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5/19/2017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77571517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ource Code Examp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 marL="0" indent="0">
              <a:buNone/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Sample source code:</a:t>
            </a:r>
            <a:endParaRPr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24013" y="1892119"/>
            <a:ext cx="10940800" cy="1689281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4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77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5/19/2017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09424996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3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3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2466090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990131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3161629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5/19/2017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283952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8297677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364506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31487434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jpe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8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slideLayout" Target="../slideLayouts/slideLayout16.xml"/><Relationship Id="rId7" Type="http://schemas.openxmlformats.org/officeDocument/2006/relationships/theme" Target="../theme/theme4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7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theme" Target="../theme/theme5.xml"/><Relationship Id="rId5" Type="http://schemas.openxmlformats.org/officeDocument/2006/relationships/slideLayout" Target="../slideLayouts/slideLayout24.xml"/><Relationship Id="rId4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5/19/2017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5/19/2017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2250406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5/19/2017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2377955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5/19/2017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766762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98" r:id="rId6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5/19/2017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8047920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://creativecommons.org/licenses/by-nc-sa/4.0/" TargetMode="External"/><Relationship Id="rId3" Type="http://schemas.openxmlformats.org/officeDocument/2006/relationships/image" Target="../media/image10.jpeg"/><Relationship Id="rId7" Type="http://schemas.openxmlformats.org/officeDocument/2006/relationships/hyperlink" Target="http://softuni.b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png"/><Relationship Id="rId11" Type="http://schemas.openxmlformats.org/officeDocument/2006/relationships/image" Target="../media/image9.png"/><Relationship Id="rId5" Type="http://schemas.openxmlformats.org/officeDocument/2006/relationships/image" Target="../media/image12.png"/><Relationship Id="rId10" Type="http://schemas.openxmlformats.org/officeDocument/2006/relationships/hyperlink" Target="http://softuni.org/" TargetMode="External"/><Relationship Id="rId4" Type="http://schemas.openxmlformats.org/officeDocument/2006/relationships/image" Target="../media/image11.png"/><Relationship Id="rId9" Type="http://schemas.openxmlformats.org/officeDocument/2006/relationships/image" Target="../media/image1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6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hyperlink" Target="https://judge.softuni.bg/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7.jpeg"/><Relationship Id="rId7" Type="http://schemas.openxmlformats.org/officeDocument/2006/relationships/image" Target="../media/image61.pn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0.png"/><Relationship Id="rId11" Type="http://schemas.openxmlformats.org/officeDocument/2006/relationships/image" Target="../media/image65.png"/><Relationship Id="rId5" Type="http://schemas.openxmlformats.org/officeDocument/2006/relationships/image" Target="../media/image59.png"/><Relationship Id="rId10" Type="http://schemas.openxmlformats.org/officeDocument/2006/relationships/image" Target="../media/image64.png"/><Relationship Id="rId4" Type="http://schemas.openxmlformats.org/officeDocument/2006/relationships/image" Target="../media/image58.png"/><Relationship Id="rId9" Type="http://schemas.openxmlformats.org/officeDocument/2006/relationships/image" Target="../media/image6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courses/web-fundamentals-html5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softuni.bg/forum/categories/68/web-basics" TargetMode="External"/><Relationship Id="rId4" Type="http://schemas.openxmlformats.org/officeDocument/2006/relationships/image" Target="../media/image66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hyperlink" Target="https://www.facebook.com/groups/softuni.web.basics.may.2017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learn.shayhowe.com/html-css/" TargetMode="External"/><Relationship Id="rId2" Type="http://schemas.openxmlformats.org/officeDocument/2006/relationships/hyperlink" Target="http://www.w3schools.com/html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hyperlink" Target="https://www.codecademy.com/learn/learn-html-css" TargetMode="External"/><Relationship Id="rId4" Type="http://schemas.openxmlformats.org/officeDocument/2006/relationships/hyperlink" Target="http://css-tricks.com/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hyperlink" Target="http://www.softuni.bg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77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hyperlink" Target="http://www.indeavr.com/" TargetMode="External"/><Relationship Id="rId13" Type="http://schemas.openxmlformats.org/officeDocument/2006/relationships/image" Target="../media/image22.png"/><Relationship Id="rId18" Type="http://schemas.openxmlformats.org/officeDocument/2006/relationships/hyperlink" Target="https://netpeak.net/" TargetMode="External"/><Relationship Id="rId3" Type="http://schemas.openxmlformats.org/officeDocument/2006/relationships/hyperlink" Target="https://softuni.bg/courses/web-fundamentals-html5" TargetMode="External"/><Relationship Id="rId7" Type="http://schemas.openxmlformats.org/officeDocument/2006/relationships/image" Target="../media/image19.png"/><Relationship Id="rId12" Type="http://schemas.openxmlformats.org/officeDocument/2006/relationships/hyperlink" Target="http://www.superhosting.bg/" TargetMode="External"/><Relationship Id="rId17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6" Type="http://schemas.openxmlformats.org/officeDocument/2006/relationships/hyperlink" Target="http://www.softwaregroup-bg.com/" TargetMode="External"/><Relationship Id="rId1" Type="http://schemas.openxmlformats.org/officeDocument/2006/relationships/slideLayout" Target="../slideLayouts/slideLayout19.xml"/><Relationship Id="rId6" Type="http://schemas.openxmlformats.org/officeDocument/2006/relationships/hyperlink" Target="http://smartit.bg/" TargetMode="External"/><Relationship Id="rId11" Type="http://schemas.openxmlformats.org/officeDocument/2006/relationships/image" Target="../media/image21.png"/><Relationship Id="rId5" Type="http://schemas.openxmlformats.org/officeDocument/2006/relationships/image" Target="../media/image18.png"/><Relationship Id="rId15" Type="http://schemas.openxmlformats.org/officeDocument/2006/relationships/image" Target="../media/image23.png"/><Relationship Id="rId10" Type="http://schemas.openxmlformats.org/officeDocument/2006/relationships/hyperlink" Target="http://www.infragistics.com/" TargetMode="External"/><Relationship Id="rId19" Type="http://schemas.openxmlformats.org/officeDocument/2006/relationships/image" Target="../media/image25.png"/><Relationship Id="rId4" Type="http://schemas.openxmlformats.org/officeDocument/2006/relationships/hyperlink" Target="http://xs-software.com/" TargetMode="External"/><Relationship Id="rId9" Type="http://schemas.openxmlformats.org/officeDocument/2006/relationships/image" Target="../media/image20.png"/><Relationship Id="rId14" Type="http://schemas.openxmlformats.org/officeDocument/2006/relationships/hyperlink" Target="http://www.telenor.bg/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acebook.com/SoftwareUniversity" TargetMode="External"/><Relationship Id="rId13" Type="http://schemas.openxmlformats.org/officeDocument/2006/relationships/hyperlink" Target="https://softuni.org/" TargetMode="External"/><Relationship Id="rId3" Type="http://schemas.openxmlformats.org/officeDocument/2006/relationships/hyperlink" Target="https://softuni.bg/" TargetMode="External"/><Relationship Id="rId7" Type="http://schemas.openxmlformats.org/officeDocument/2006/relationships/image" Target="../media/image78.png"/><Relationship Id="rId12" Type="http://schemas.openxmlformats.org/officeDocument/2006/relationships/image" Target="../media/image8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4.xml"/><Relationship Id="rId6" Type="http://schemas.openxmlformats.org/officeDocument/2006/relationships/hyperlink" Target="https://softuni.bg/forum" TargetMode="External"/><Relationship Id="rId11" Type="http://schemas.openxmlformats.org/officeDocument/2006/relationships/hyperlink" Target="http://softuni.bg/" TargetMode="External"/><Relationship Id="rId5" Type="http://schemas.openxmlformats.org/officeDocument/2006/relationships/hyperlink" Target="https://facebook.com/SoftwareUniversity" TargetMode="External"/><Relationship Id="rId10" Type="http://schemas.openxmlformats.org/officeDocument/2006/relationships/image" Target="../media/image80.png"/><Relationship Id="rId4" Type="http://schemas.openxmlformats.org/officeDocument/2006/relationships/hyperlink" Target="https://www.softuni.org/" TargetMode="External"/><Relationship Id="rId9" Type="http://schemas.openxmlformats.org/officeDocument/2006/relationships/image" Target="../media/image79.png"/><Relationship Id="rId1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hyperlink" Target="http://www.telenor.bg/" TargetMode="External"/><Relationship Id="rId18" Type="http://schemas.openxmlformats.org/officeDocument/2006/relationships/image" Target="../media/image25.png"/><Relationship Id="rId3" Type="http://schemas.openxmlformats.org/officeDocument/2006/relationships/hyperlink" Target="http://xs-software.com/" TargetMode="External"/><Relationship Id="rId7" Type="http://schemas.openxmlformats.org/officeDocument/2006/relationships/hyperlink" Target="http://www.indeavr.com/" TargetMode="External"/><Relationship Id="rId12" Type="http://schemas.openxmlformats.org/officeDocument/2006/relationships/image" Target="../media/image22.png"/><Relationship Id="rId17" Type="http://schemas.openxmlformats.org/officeDocument/2006/relationships/hyperlink" Target="https://netpeak.net/" TargetMode="External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9.png"/><Relationship Id="rId11" Type="http://schemas.openxmlformats.org/officeDocument/2006/relationships/hyperlink" Target="http://www.superhosting.bg/" TargetMode="External"/><Relationship Id="rId5" Type="http://schemas.openxmlformats.org/officeDocument/2006/relationships/hyperlink" Target="http://smartit.bg/" TargetMode="External"/><Relationship Id="rId15" Type="http://schemas.openxmlformats.org/officeDocument/2006/relationships/hyperlink" Target="http://www.softwaregroup-bg.com/" TargetMode="External"/><Relationship Id="rId10" Type="http://schemas.openxmlformats.org/officeDocument/2006/relationships/image" Target="../media/image21.png"/><Relationship Id="rId4" Type="http://schemas.openxmlformats.org/officeDocument/2006/relationships/image" Target="../media/image18.png"/><Relationship Id="rId9" Type="http://schemas.openxmlformats.org/officeDocument/2006/relationships/hyperlink" Target="http://www.infragistics.com/" TargetMode="External"/><Relationship Id="rId14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curriculum" TargetMode="External"/><Relationship Id="rId2" Type="http://schemas.openxmlformats.org/officeDocument/2006/relationships/hyperlink" Target="https://softuni.bg/trainings/courses" TargetMode="Externa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7.gif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Резултат с изображение за html cs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8740" y="3420775"/>
            <a:ext cx="4114634" cy="2880244"/>
          </a:xfrm>
          <a:prstGeom prst="roundRect">
            <a:avLst>
              <a:gd name="adj" fmla="val 1595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094122" y="630409"/>
            <a:ext cx="7382341" cy="1513246"/>
          </a:xfrm>
        </p:spPr>
        <p:txBody>
          <a:bodyPr>
            <a:normAutofit/>
          </a:bodyPr>
          <a:lstStyle/>
          <a:p>
            <a:r>
              <a:rPr lang="en-US" dirty="0"/>
              <a:t>Web Fundamentals</a:t>
            </a:r>
            <a:br>
              <a:rPr lang="en-US" dirty="0"/>
            </a:br>
            <a:r>
              <a:rPr lang="en-US" dirty="0"/>
              <a:t>(HTML and CSS)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4094122" y="2309355"/>
            <a:ext cx="7382341" cy="701701"/>
          </a:xfrm>
        </p:spPr>
        <p:txBody>
          <a:bodyPr>
            <a:normAutofit/>
          </a:bodyPr>
          <a:lstStyle/>
          <a:p>
            <a:r>
              <a:rPr lang="en-US" dirty="0"/>
              <a:t>Course Introduction</a:t>
            </a:r>
          </a:p>
        </p:txBody>
      </p:sp>
      <p:pic>
        <p:nvPicPr>
          <p:cNvPr id="15" name="Picture 14" descr="http://softuni.bg" title="SoftUni Code Wizard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542868" y="3968769"/>
            <a:ext cx="2133598" cy="2341486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 rot="576164">
            <a:off x="5310023" y="3827074"/>
            <a:ext cx="957313" cy="7201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rgbClr val="F0A22E">
                      <a:alpha val="40000"/>
                    </a:srgbClr>
                  </a:glow>
                </a:effectLst>
              </a:rPr>
              <a:t>HTML</a:t>
            </a:r>
            <a:b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rgbClr val="F0A22E">
                      <a:alpha val="40000"/>
                    </a:srgbClr>
                  </a:glow>
                </a:effectLst>
              </a:rPr>
            </a:b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rgbClr val="F0A22E">
                      <a:alpha val="40000"/>
                    </a:srgbClr>
                  </a:glow>
                </a:effectLst>
              </a:rPr>
              <a:t>&amp; CSS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1776" y="3763045"/>
            <a:ext cx="1275362" cy="127536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5892" y="3721355"/>
            <a:ext cx="1141120" cy="1321798"/>
          </a:xfrm>
          <a:prstGeom prst="rect">
            <a:avLst/>
          </a:prstGeom>
        </p:spPr>
      </p:pic>
      <p:sp>
        <p:nvSpPr>
          <p:cNvPr id="29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684212" y="5641061"/>
            <a:ext cx="3187613" cy="363552"/>
          </a:xfrm>
        </p:spPr>
        <p:txBody>
          <a:bodyPr/>
          <a:lstStyle/>
          <a:p>
            <a:r>
              <a:rPr lang="en-US" dirty="0"/>
              <a:t>Software University</a:t>
            </a:r>
          </a:p>
        </p:txBody>
      </p:sp>
      <p:sp>
        <p:nvSpPr>
          <p:cNvPr id="30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684212" y="5982223"/>
            <a:ext cx="3187613" cy="331235"/>
          </a:xfrm>
        </p:spPr>
        <p:txBody>
          <a:bodyPr/>
          <a:lstStyle/>
          <a:p>
            <a:r>
              <a:rPr lang="en-US" dirty="0">
                <a:hlinkClick r:id="rId7"/>
              </a:rPr>
              <a:t>http://softuni.bg</a:t>
            </a:r>
            <a:endParaRPr lang="en-US" dirty="0"/>
          </a:p>
        </p:txBody>
      </p:sp>
      <p:pic>
        <p:nvPicPr>
          <p:cNvPr id="31" name="Picture 4" title="CC-BY-NC-SA License">
            <a:hlinkClick r:id="rId8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5783" y="3219091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32" name="Picture 31" descr="http://softuni.org" title="Software University Foundation">
            <a:hlinkClick r:id="rId10" tooltip="Software University Foundation"/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745783" y="2057400"/>
            <a:ext cx="2175525" cy="838552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sp>
        <p:nvSpPr>
          <p:cNvPr id="33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676962" y="4686324"/>
            <a:ext cx="3187613" cy="525135"/>
          </a:xfrm>
        </p:spPr>
        <p:txBody>
          <a:bodyPr/>
          <a:lstStyle/>
          <a:p>
            <a:r>
              <a:rPr lang="en-US" dirty="0"/>
              <a:t>SoftUni Team</a:t>
            </a:r>
          </a:p>
        </p:txBody>
      </p:sp>
      <p:sp>
        <p:nvSpPr>
          <p:cNvPr id="34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66571" y="5154104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</p:spTree>
    <p:extLst>
      <p:ext uri="{BB962C8B-B14F-4D97-AF65-F5344CB8AC3E}">
        <p14:creationId xmlns:p14="http://schemas.microsoft.com/office/powerpoint/2010/main" val="41986315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0"/>
            <a:ext cx="11804822" cy="5486035"/>
          </a:xfrm>
        </p:spPr>
        <p:txBody>
          <a:bodyPr bIns="72000">
            <a:noAutofit/>
          </a:bodyPr>
          <a:lstStyle/>
          <a:p>
            <a:pPr marL="450850" indent="-450850">
              <a:lnSpc>
                <a:spcPct val="100000"/>
              </a:lnSpc>
              <a:buFont typeface="+mj-lt"/>
              <a:buAutoNum type="arabicPeriod"/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HTML and CSS Overview </a:t>
            </a:r>
            <a:r>
              <a:rPr lang="en-US" sz="3200" dirty="0"/>
              <a:t>– HTML basic tags, basic CSS, creating simple Web pages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HTML Structure </a:t>
            </a:r>
            <a:r>
              <a:rPr lang="en-US" sz="3200" dirty="0"/>
              <a:t>– structural tags, header, footer, main, aside, tables, multimedia and other tags</a:t>
            </a:r>
          </a:p>
          <a:p>
            <a:pPr marL="450850" indent="-450850">
              <a:lnSpc>
                <a:spcPct val="100000"/>
              </a:lnSpc>
              <a:buFont typeface="+mj-lt"/>
              <a:buAutoNum type="arabicPeriod"/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CSS Selectors and Rules </a:t>
            </a:r>
            <a:r>
              <a:rPr lang="en-US" sz="3200" dirty="0"/>
              <a:t>– basic CSS styling, CSS rules,</a:t>
            </a:r>
            <a:br>
              <a:rPr lang="en-US" sz="3200" dirty="0"/>
            </a:br>
            <a:r>
              <a:rPr lang="en-US" sz="3200" dirty="0"/>
              <a:t>selectors, pseudo-selectors, declaration, values…</a:t>
            </a:r>
          </a:p>
          <a:p>
            <a:pPr marL="450850" indent="-450850">
              <a:lnSpc>
                <a:spcPct val="100000"/>
              </a:lnSpc>
              <a:buFont typeface="+mj-lt"/>
              <a:buAutoNum type="arabicPeriod"/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CSS Presentation and Positioning </a:t>
            </a:r>
            <a:r>
              <a:rPr lang="en-US" sz="3200" dirty="0"/>
              <a:t>– styling text</a:t>
            </a:r>
            <a:br>
              <a:rPr lang="en-US" sz="3200" dirty="0"/>
            </a:br>
            <a:r>
              <a:rPr lang="en-US" sz="3200" dirty="0"/>
              <a:t>borders, backgrounds, size, margins, positioning…</a:t>
            </a:r>
          </a:p>
          <a:p>
            <a:pPr marL="450850" indent="-450850">
              <a:lnSpc>
                <a:spcPct val="100000"/>
              </a:lnSpc>
              <a:buFont typeface="+mj-lt"/>
              <a:buAutoNum type="arabicPeriod"/>
            </a:pPr>
            <a:r>
              <a:rPr lang="en-US" sz="3200" dirty="0"/>
              <a:t>Creating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Landing Pages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Web Fundamentals – Course Topics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2412" y="4343400"/>
            <a:ext cx="2516198" cy="1896977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7" name="Picture 2" descr="http://www.tecnoquo.com/wp-content/uploads/2009/08/css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3059" y="2955907"/>
            <a:ext cx="1182568" cy="1216621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8436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04246"/>
            <a:ext cx="11804822" cy="5448953"/>
          </a:xfrm>
        </p:spPr>
        <p:txBody>
          <a:bodyPr>
            <a:noAutofit/>
          </a:bodyPr>
          <a:lstStyle/>
          <a:p>
            <a:pPr marL="627063" indent="-627063">
              <a:lnSpc>
                <a:spcPct val="100000"/>
              </a:lnSpc>
              <a:buFont typeface="+mj-lt"/>
              <a:buAutoNum type="arabicPeriod" startAt="6"/>
            </a:pPr>
            <a:r>
              <a:rPr lang="en-US" sz="3200" dirty="0"/>
              <a:t>HTML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Forms</a:t>
            </a:r>
            <a:r>
              <a:rPr lang="en-US" sz="3200" dirty="0"/>
              <a:t> and Styling – HTML controls, styling HTML forms</a:t>
            </a:r>
          </a:p>
          <a:p>
            <a:pPr marL="627063" indent="-627063">
              <a:lnSpc>
                <a:spcPct val="100000"/>
              </a:lnSpc>
              <a:buFont typeface="+mj-lt"/>
              <a:buAutoNum type="arabicPeriod" startAt="6"/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Responsive Design </a:t>
            </a:r>
            <a:r>
              <a:rPr lang="en-US" sz="3200" dirty="0"/>
              <a:t>– media queries, flex grid,</a:t>
            </a:r>
            <a:r>
              <a:rPr lang="bg-BG" sz="3200" dirty="0"/>
              <a:t> </a:t>
            </a:r>
            <a:r>
              <a:rPr lang="en-US" sz="3200" dirty="0"/>
              <a:t>flexible images, fonts, tables, menus...</a:t>
            </a:r>
          </a:p>
          <a:p>
            <a:pPr marL="627063" indent="-627063">
              <a:lnSpc>
                <a:spcPct val="100000"/>
              </a:lnSpc>
              <a:buFont typeface="+mj-lt"/>
              <a:buAutoNum type="arabicPeriod" startAt="6"/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Transitions</a:t>
            </a:r>
            <a:r>
              <a:rPr lang="en-US" sz="3200" dirty="0"/>
              <a:t> and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Animations</a:t>
            </a:r>
            <a:r>
              <a:rPr lang="en-US" sz="3200" dirty="0"/>
              <a:t> – HTML5 transitions,</a:t>
            </a:r>
            <a:br>
              <a:rPr lang="en-US" sz="3200" dirty="0"/>
            </a:br>
            <a:r>
              <a:rPr lang="en-US" sz="3200" dirty="0"/>
              <a:t>HTML5 animations</a:t>
            </a:r>
          </a:p>
          <a:p>
            <a:pPr marL="627063" indent="-627063">
              <a:lnSpc>
                <a:spcPct val="100000"/>
              </a:lnSpc>
              <a:buFont typeface="+mj-lt"/>
              <a:buAutoNum type="arabicPeriod" startAt="6"/>
            </a:pPr>
            <a:r>
              <a:rPr lang="en-US" sz="3200" dirty="0"/>
              <a:t>Exam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Preparation</a:t>
            </a:r>
            <a:endParaRPr lang="en-US" sz="3200" dirty="0"/>
          </a:p>
          <a:p>
            <a:pPr marL="627063" indent="-627063">
              <a:lnSpc>
                <a:spcPct val="100000"/>
              </a:lnSpc>
              <a:buFont typeface="+mj-lt"/>
              <a:buAutoNum type="arabicPeriod" startAt="6"/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Teamwork</a:t>
            </a:r>
            <a:r>
              <a:rPr lang="en-US" sz="3200" dirty="0"/>
              <a:t> Public Defenses</a:t>
            </a:r>
          </a:p>
          <a:p>
            <a:pPr marL="627063" indent="-627063">
              <a:lnSpc>
                <a:spcPct val="100000"/>
              </a:lnSpc>
              <a:buFont typeface="+mj-lt"/>
              <a:buAutoNum type="arabicPeriod" startAt="6"/>
            </a:pPr>
            <a:r>
              <a:rPr lang="en-US" sz="3200" dirty="0"/>
              <a:t>Practical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Exam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Fundamentals – Course Topics (2)</a:t>
            </a:r>
          </a:p>
        </p:txBody>
      </p:sp>
      <p:pic>
        <p:nvPicPr>
          <p:cNvPr id="2052" name="Picture 4" descr="http://www.piniton.co.uk/images/badge-button-pin/I%20heart%20love%20css-search-tags-geek-computing-000000026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5412" y="4103769"/>
            <a:ext cx="2277300" cy="2163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277078" y="4038600"/>
            <a:ext cx="2238693" cy="2297346"/>
          </a:xfrm>
          <a:prstGeom prst="roundRect">
            <a:avLst>
              <a:gd name="adj" fmla="val 8401"/>
            </a:avLst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3423911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727940" y="5580200"/>
            <a:ext cx="8938472" cy="820600"/>
          </a:xfrm>
        </p:spPr>
        <p:txBody>
          <a:bodyPr/>
          <a:lstStyle/>
          <a:p>
            <a:r>
              <a:rPr lang="en-US" dirty="0"/>
              <a:t>The Trainers Team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13012" y="1524000"/>
            <a:ext cx="6904144" cy="3754652"/>
          </a:xfrm>
          <a:prstGeom prst="roundRect">
            <a:avLst>
              <a:gd name="adj" fmla="val 46773"/>
            </a:avLst>
          </a:prstGeom>
          <a:effectLst>
            <a:softEdge rad="190500"/>
          </a:effectLst>
        </p:spPr>
      </p:pic>
    </p:spTree>
    <p:extLst>
      <p:ext uri="{BB962C8B-B14F-4D97-AF65-F5344CB8AC3E}">
        <p14:creationId xmlns:p14="http://schemas.microsoft.com/office/powerpoint/2010/main" val="31365737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1955" y="6626"/>
            <a:ext cx="9577597" cy="1110780"/>
          </a:xfrm>
        </p:spPr>
        <p:txBody>
          <a:bodyPr/>
          <a:lstStyle/>
          <a:p>
            <a:r>
              <a:rPr lang="en-US" dirty="0"/>
              <a:t>Trainers Team</a:t>
            </a:r>
            <a:endParaRPr lang="bg-BG" dirty="0"/>
          </a:p>
        </p:txBody>
      </p:sp>
      <p:pic>
        <p:nvPicPr>
          <p:cNvPr id="5" name="Picture 2" descr="https://media.licdn.com/media/p/1/005/066/2bf/208d82e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923212" y="1752600"/>
            <a:ext cx="3151358" cy="3826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4"/>
          <p:cNvSpPr txBox="1">
            <a:spLocks/>
          </p:cNvSpPr>
          <p:nvPr/>
        </p:nvSpPr>
        <p:spPr>
          <a:xfrm>
            <a:off x="190413" y="1295400"/>
            <a:ext cx="7732799" cy="5229602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400" b="1" noProof="1">
                <a:solidFill>
                  <a:schemeClr val="tx2">
                    <a:lumMod val="75000"/>
                  </a:schemeClr>
                </a:solidFill>
              </a:rPr>
              <a:t>Nikolay Bankin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dirty="0"/>
              <a:t>Top performing student from the Software University (2014)</a:t>
            </a:r>
            <a:endParaRPr lang="bg-BG" dirty="0"/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dirty="0"/>
              <a:t>4 years of programming experience mainly with</a:t>
            </a:r>
            <a:r>
              <a:rPr lang="bg-BG" dirty="0"/>
              <a:t> </a:t>
            </a:r>
            <a:r>
              <a:rPr lang="en-US" dirty="0"/>
              <a:t>Java, PHP, HTML, CSS</a:t>
            </a:r>
            <a:r>
              <a:rPr lang="bg-BG" dirty="0"/>
              <a:t> </a:t>
            </a:r>
            <a:r>
              <a:rPr lang="en-US" dirty="0"/>
              <a:t>and JavaScript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noProof="1"/>
              <a:t>Teacher at TUES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844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6"/>
          </a:xfrm>
        </p:spPr>
        <p:txBody>
          <a:bodyPr/>
          <a:lstStyle/>
          <a:p>
            <a:r>
              <a:rPr lang="en-US" dirty="0"/>
              <a:t>Teaching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assistants</a:t>
            </a:r>
          </a:p>
          <a:p>
            <a:pPr lvl="1"/>
            <a:r>
              <a:rPr lang="en-US" dirty="0"/>
              <a:t>Top students from SoftUni</a:t>
            </a:r>
          </a:p>
          <a:p>
            <a:pPr lvl="1"/>
            <a:r>
              <a:rPr lang="en-US" dirty="0"/>
              <a:t>Graduated the HTML course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Teaching Assistants</a:t>
            </a:r>
          </a:p>
        </p:txBody>
      </p:sp>
      <p:pic>
        <p:nvPicPr>
          <p:cNvPr id="7170" name="Picture 2" descr="https://lh5.googleusercontent.com/-g5RYOaB-LRc/U0xP1_eR7hI/AAAAAAAAEh4/Abf_bnqMj74/w1044-h587-no/DSC0496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234" y="3505201"/>
            <a:ext cx="4953000" cy="2784877"/>
          </a:xfrm>
          <a:prstGeom prst="rect">
            <a:avLst/>
          </a:prstGeom>
          <a:noFill/>
          <a:ln>
            <a:solidFill>
              <a:schemeClr val="bg1">
                <a:lumMod val="65000"/>
                <a:lumOff val="3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https://lh6.googleusercontent.com/-vYLmM4OE3NE/UxygX_IVJbI/AAAAAAAADaQ/o4M0w-1ONOU/w1036-h587-no/DSC_009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9212" y="3505201"/>
            <a:ext cx="4915045" cy="2784876"/>
          </a:xfrm>
          <a:prstGeom prst="rect">
            <a:avLst/>
          </a:prstGeom>
          <a:noFill/>
          <a:ln>
            <a:solidFill>
              <a:schemeClr val="bg1">
                <a:lumMod val="65000"/>
                <a:lumOff val="3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9212" y="1050059"/>
            <a:ext cx="3367200" cy="1921741"/>
          </a:xfrm>
          <a:prstGeom prst="rect">
            <a:avLst/>
          </a:prstGeom>
          <a:ln>
            <a:solidFill>
              <a:srgbClr val="64B0F0">
                <a:alpha val="49804"/>
              </a:srgbClr>
            </a:solidFill>
          </a:ln>
        </p:spPr>
      </p:pic>
    </p:spTree>
    <p:extLst>
      <p:ext uri="{BB962C8B-B14F-4D97-AF65-F5344CB8AC3E}">
        <p14:creationId xmlns:p14="http://schemas.microsoft.com/office/powerpoint/2010/main" val="18567493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9684" y="4889776"/>
            <a:ext cx="10111528" cy="765200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/>
              <a:t>Web Fundamentals: More Details 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446212" y="5636344"/>
            <a:ext cx="8938472" cy="688256"/>
          </a:xfrm>
        </p:spPr>
        <p:txBody>
          <a:bodyPr/>
          <a:lstStyle/>
          <a:p>
            <a:r>
              <a:rPr lang="en-US" dirty="0"/>
              <a:t>Duration, Languages, Technologies</a:t>
            </a:r>
          </a:p>
        </p:txBody>
      </p:sp>
      <p:pic>
        <p:nvPicPr>
          <p:cNvPr id="4" name="Picture 2" descr="https://lh6.googleusercontent.com/-lgPcVMlgjqo/U0xPQMfvcXI/AAAAAAAAEcM/tQFy1O2QBP8/w1044-h587-no/DSC0492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3284" y="1172185"/>
            <a:ext cx="5844328" cy="3286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07547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47718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/>
              <a:t>Lessons: ~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20</a:t>
            </a:r>
            <a:r>
              <a:rPr lang="en-US" dirty="0"/>
              <a:t> hours (onsite + YouTube videos)</a:t>
            </a:r>
          </a:p>
          <a:p>
            <a:pPr>
              <a:lnSpc>
                <a:spcPct val="110000"/>
              </a:lnSpc>
            </a:pPr>
            <a:r>
              <a:rPr lang="en-US" dirty="0"/>
              <a:t>Practical exercises (in class): ~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40</a:t>
            </a:r>
            <a:r>
              <a:rPr lang="en-US" dirty="0"/>
              <a:t> hours</a:t>
            </a:r>
          </a:p>
          <a:p>
            <a:pPr>
              <a:lnSpc>
                <a:spcPct val="110000"/>
              </a:lnSpc>
            </a:pPr>
            <a:r>
              <a:rPr lang="en-US" dirty="0"/>
              <a:t>Homework: ~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20</a:t>
            </a:r>
            <a:r>
              <a:rPr lang="en-US" dirty="0"/>
              <a:t> hours</a:t>
            </a:r>
            <a:endParaRPr lang="bg-BG" dirty="0"/>
          </a:p>
          <a:p>
            <a:pPr>
              <a:lnSpc>
                <a:spcPct val="110000"/>
              </a:lnSpc>
            </a:pPr>
            <a:r>
              <a:rPr lang="en-US" dirty="0"/>
              <a:t>Exam preparation: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8</a:t>
            </a:r>
            <a:r>
              <a:rPr lang="en-US" dirty="0"/>
              <a:t> hours</a:t>
            </a:r>
          </a:p>
          <a:p>
            <a:pPr>
              <a:lnSpc>
                <a:spcPct val="110000"/>
              </a:lnSpc>
            </a:pPr>
            <a:r>
              <a:rPr lang="en-US" dirty="0"/>
              <a:t>Exam: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6</a:t>
            </a:r>
            <a:r>
              <a:rPr lang="en-US" dirty="0"/>
              <a:t> hours</a:t>
            </a:r>
          </a:p>
          <a:p>
            <a:pPr>
              <a:lnSpc>
                <a:spcPct val="110000"/>
              </a:lnSpc>
            </a:pPr>
            <a:r>
              <a:rPr lang="en-US" dirty="0"/>
              <a:t>Schedule: </a:t>
            </a:r>
            <a:r>
              <a:rPr lang="bg-BG" dirty="0"/>
              <a:t>19</a:t>
            </a:r>
            <a:r>
              <a:rPr lang="en-US" dirty="0"/>
              <a:t> May – </a:t>
            </a:r>
            <a:r>
              <a:rPr lang="bg-BG"/>
              <a:t>1</a:t>
            </a:r>
            <a:r>
              <a:rPr lang="en-US"/>
              <a:t>6 </a:t>
            </a:r>
            <a:r>
              <a:rPr lang="en-US" dirty="0"/>
              <a:t>July 2017</a:t>
            </a:r>
          </a:p>
          <a:p>
            <a:pPr>
              <a:lnSpc>
                <a:spcPct val="110000"/>
              </a:lnSpc>
            </a:pPr>
            <a:r>
              <a:rPr lang="en-US" dirty="0"/>
              <a:t>Exam date: </a:t>
            </a:r>
            <a:r>
              <a:rPr lang="bg-BG" b="1" dirty="0">
                <a:solidFill>
                  <a:schemeClr val="tx2">
                    <a:lumMod val="75000"/>
                  </a:schemeClr>
                </a:solidFill>
              </a:rPr>
              <a:t>1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6 July 2017</a:t>
            </a:r>
          </a:p>
        </p:txBody>
      </p:sp>
      <p:sp>
        <p:nvSpPr>
          <p:cNvPr id="477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Duration – Web Fundamentals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8612" y="1371600"/>
            <a:ext cx="1981200" cy="1981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https://lh4.googleusercontent.com/-sTkZ_RckgBY/U0EYWUBP-tI/AAAAAAAAERk/Rpo-ITMX9Q4/w1044-h581-no/DSC0481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6412" y="3714060"/>
            <a:ext cx="4710000" cy="2621178"/>
          </a:xfrm>
          <a:prstGeom prst="rect">
            <a:avLst/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43093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48333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HTML &amp; CSS </a:t>
            </a:r>
            <a:r>
              <a:rPr lang="en-US" dirty="0"/>
              <a:t>–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standard for Web UI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Web-based applications are very popular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Runs on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any device </a:t>
            </a:r>
            <a:r>
              <a:rPr lang="en-US" dirty="0"/>
              <a:t>with a Web browser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HTML5 is currently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#1 job trend </a:t>
            </a:r>
            <a:r>
              <a:rPr lang="en-US" dirty="0"/>
              <a:t>based on the fastest growing keywords found in online job postings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HTML5 takes bigger chunk of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mobile application </a:t>
            </a:r>
            <a:r>
              <a:rPr lang="en-US" dirty="0"/>
              <a:t>market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Every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IT professional </a:t>
            </a:r>
            <a:r>
              <a:rPr lang="en-US" dirty="0"/>
              <a:t>should know HTML &amp; CSS</a:t>
            </a:r>
          </a:p>
        </p:txBody>
      </p:sp>
      <p:sp>
        <p:nvSpPr>
          <p:cNvPr id="4833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HTML &amp; CSS?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8012" y="838015"/>
            <a:ext cx="1810669" cy="2133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345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864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Why the slides are in English?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English</a:t>
            </a:r>
            <a:r>
              <a:rPr lang="en-US" dirty="0"/>
              <a:t> is the native language</a:t>
            </a:r>
            <a:br>
              <a:rPr lang="en-US" dirty="0"/>
            </a:br>
            <a:r>
              <a:rPr lang="en-US" dirty="0"/>
              <a:t>of the software engineers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Specific terminology should be in English</a:t>
            </a:r>
          </a:p>
          <a:p>
            <a:pPr lvl="2">
              <a:lnSpc>
                <a:spcPct val="110000"/>
              </a:lnSpc>
            </a:pPr>
            <a:r>
              <a:rPr lang="en-US" dirty="0"/>
              <a:t>Translations are inaccurate and funny</a:t>
            </a:r>
          </a:p>
          <a:p>
            <a:pPr>
              <a:lnSpc>
                <a:spcPct val="110000"/>
              </a:lnSpc>
              <a:spcBef>
                <a:spcPts val="1800"/>
              </a:spcBef>
            </a:pPr>
            <a:r>
              <a:rPr lang="en-US" dirty="0"/>
              <a:t>Just learn English!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No excuses</a:t>
            </a:r>
          </a:p>
        </p:txBody>
      </p:sp>
      <p:sp>
        <p:nvSpPr>
          <p:cNvPr id="4864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English?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5812" y="4444945"/>
            <a:ext cx="2710200" cy="187965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1712" y="1451155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0" name="Picture 2" descr="http://www.gotmesh.org/wp-content/uploads/2013/12/learn-english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684" t="-4785" r="-1231" b="-4785"/>
          <a:stretch/>
        </p:blipFill>
        <p:spPr bwMode="auto">
          <a:xfrm>
            <a:off x="4976025" y="4634529"/>
            <a:ext cx="2557975" cy="1500486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3092682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4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4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32940" y="4574312"/>
            <a:ext cx="7185872" cy="820600"/>
          </a:xfrm>
        </p:spPr>
        <p:txBody>
          <a:bodyPr/>
          <a:lstStyle/>
          <a:p>
            <a:r>
              <a:rPr lang="en-US" dirty="0"/>
              <a:t>Web Fundamentals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3632940" y="5413224"/>
            <a:ext cx="7185872" cy="688256"/>
          </a:xfrm>
        </p:spPr>
        <p:txBody>
          <a:bodyPr/>
          <a:lstStyle/>
          <a:p>
            <a:r>
              <a:rPr lang="en-US" dirty="0"/>
              <a:t>Evaluation Criteria</a:t>
            </a:r>
          </a:p>
        </p:txBody>
      </p:sp>
      <p:pic>
        <p:nvPicPr>
          <p:cNvPr id="10242" name="Picture 2" descr="https://lh3.googleusercontent.com/-4TAFZdlfo0s/U0xP22Ud60I/AAAAAAAAEhw/mgpOBnNUE5s/w1044-h587-no/DSC0496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012" y="818559"/>
            <a:ext cx="4648200" cy="2613500"/>
          </a:xfrm>
          <a:prstGeom prst="rect">
            <a:avLst/>
          </a:prstGeom>
          <a:ln>
            <a:noFill/>
          </a:ln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https://lh6.googleusercontent.com/-pFmAv6TVjCY/U0xT3CflG5I/AAAAAAAAFD0/8Or91Ichnvo/w1044-h587-no/DSC05239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1612" y="1537300"/>
            <a:ext cx="4654653" cy="2617129"/>
          </a:xfrm>
          <a:prstGeom prst="rect">
            <a:avLst/>
          </a:prstGeom>
          <a:ln>
            <a:noFill/>
          </a:ln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827212" y="3934902"/>
            <a:ext cx="1981200" cy="2389698"/>
          </a:xfrm>
          <a:prstGeom prst="rect">
            <a:avLst/>
          </a:prstGeom>
          <a:ln>
            <a:noFill/>
          </a:ln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99291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Web Basics Module</a:t>
            </a:r>
            <a:endParaRPr lang="bg-BG" dirty="0"/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HTML &amp; CSS</a:t>
            </a:r>
            <a:br>
              <a:rPr lang="en-US" dirty="0"/>
            </a:br>
            <a:r>
              <a:rPr lang="en-US" dirty="0"/>
              <a:t>Course Program</a:t>
            </a:r>
            <a:endParaRPr lang="bg-BG" dirty="0"/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Trainers Team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Course Schedule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Evaluation and Exams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Learning Resources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9923" y="1295400"/>
            <a:ext cx="3733800" cy="4814465"/>
          </a:xfrm>
          <a:prstGeom prst="rect">
            <a:avLst/>
          </a:prstGeom>
        </p:spPr>
      </p:pic>
      <p:pic>
        <p:nvPicPr>
          <p:cNvPr id="6" name="Picture 2" descr="http://www.graphicsfuel.com/wp-content/uploads/2012/07/books-icon-51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46182" y="1156770"/>
            <a:ext cx="2272230" cy="227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64361" y="3956472"/>
            <a:ext cx="2035872" cy="203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158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 –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80%</a:t>
            </a:r>
            <a:endParaRPr lang="bg-BG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dirty="0"/>
              <a:t>Homework –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10%</a:t>
            </a:r>
          </a:p>
          <a:p>
            <a:r>
              <a:rPr lang="en-US" dirty="0"/>
              <a:t>Teamwork project –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10%</a:t>
            </a:r>
          </a:p>
          <a:p>
            <a:r>
              <a:rPr lang="en-US" dirty="0"/>
              <a:t>Forum activity – bonus up to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10%</a:t>
            </a:r>
            <a:endParaRPr lang="bg-BG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Scoring System for the "Web Fundamentals"</a:t>
            </a:r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3198" y="4290508"/>
            <a:ext cx="3485214" cy="195172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943198" y="1359844"/>
            <a:ext cx="3485214" cy="247152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s://www.gladstonebrookes.co.uk/wp-content/uploads/2013/10/credit-score-ico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81864">
            <a:off x="2505236" y="4296397"/>
            <a:ext cx="3556559" cy="1939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0022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Practical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HTML &amp; CSS exam</a:t>
            </a:r>
          </a:p>
          <a:p>
            <a:pPr>
              <a:spcBef>
                <a:spcPts val="1800"/>
              </a:spcBef>
            </a:pPr>
            <a:r>
              <a:rPr lang="en-US" dirty="0"/>
              <a:t>4 practical problems for 6 hours</a:t>
            </a:r>
          </a:p>
          <a:p>
            <a:pPr marL="892237" lvl="1" indent="-514350">
              <a:buFont typeface="+mj-lt"/>
              <a:buAutoNum type="arabicPeriod"/>
            </a:pPr>
            <a:r>
              <a:rPr lang="en-US" dirty="0"/>
              <a:t>Slice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screenshot</a:t>
            </a:r>
            <a:r>
              <a:rPr lang="en-US" dirty="0"/>
              <a:t> to HTML + CSS</a:t>
            </a:r>
          </a:p>
          <a:p>
            <a:pPr marL="892237" lvl="1" indent="-514350">
              <a:buFont typeface="+mj-lt"/>
              <a:buAutoNum type="arabicPeriod"/>
            </a:pPr>
            <a:r>
              <a:rPr lang="en-US" dirty="0"/>
              <a:t>Implement an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HTML form</a:t>
            </a:r>
            <a:br>
              <a:rPr lang="en-US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dirty="0"/>
              <a:t>(from screenshot to HTML + CSS)</a:t>
            </a:r>
          </a:p>
          <a:p>
            <a:pPr marL="892237" lvl="1" indent="-514350">
              <a:buFont typeface="+mj-lt"/>
              <a:buAutoNum type="arabicPeriod"/>
            </a:pPr>
            <a:r>
              <a:rPr lang="en-US" dirty="0"/>
              <a:t>Create a simple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Web site </a:t>
            </a:r>
            <a:r>
              <a:rPr lang="en-US" dirty="0"/>
              <a:t>from screenshot</a:t>
            </a:r>
            <a:br>
              <a:rPr lang="en-US" dirty="0"/>
            </a:br>
            <a:r>
              <a:rPr lang="en-US" dirty="0"/>
              <a:t>(header + menu + sidebar + footer)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marL="892237" lvl="1" indent="-514350">
              <a:buFont typeface="+mj-lt"/>
              <a:buAutoNum type="arabicPeriod"/>
            </a:pPr>
            <a:r>
              <a:rPr lang="en-US" dirty="0"/>
              <a:t>Make a Web site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responsive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Web Fundamentals Exam</a:t>
            </a:r>
            <a:endParaRPr lang="en-US" dirty="0"/>
          </a:p>
        </p:txBody>
      </p:sp>
      <p:pic>
        <p:nvPicPr>
          <p:cNvPr id="8196" name="Picture 4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609012" y="4214525"/>
            <a:ext cx="2748117" cy="19812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 descr="https://lh3.googleusercontent.com/-IzrO_gXzfSg/U05SKQx5VhI/AAAAAAAAOPI/BJRD8xuYGmI/w1044-h587-no/DSC05149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609012" y="1371600"/>
            <a:ext cx="2748117" cy="241308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0225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are given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screenshot</a:t>
            </a:r>
            <a:r>
              <a:rPr lang="en-US" dirty="0"/>
              <a:t> + set of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images</a:t>
            </a:r>
            <a:r>
              <a:rPr lang="en-US" dirty="0"/>
              <a:t> +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texts</a:t>
            </a:r>
          </a:p>
          <a:p>
            <a:pPr lvl="1"/>
            <a:r>
              <a:rPr lang="en-US" dirty="0"/>
              <a:t>You should create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HTML &amp; CSS </a:t>
            </a:r>
            <a:r>
              <a:rPr lang="en-US" dirty="0"/>
              <a:t>to</a:t>
            </a:r>
            <a:br>
              <a:rPr lang="en-US" dirty="0"/>
            </a:br>
            <a:r>
              <a:rPr lang="en-US" dirty="0"/>
              <a:t>implement the page at the screenshot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Exam Problem</a:t>
            </a:r>
          </a:p>
        </p:txBody>
      </p:sp>
      <p:pic>
        <p:nvPicPr>
          <p:cNvPr id="1026" name="Picture 2" descr="http://designshack.co.uk/wp-content/uploads/copypastelist-3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8674" y="3216419"/>
            <a:ext cx="3185865" cy="3135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files.softicons.com/download/system-icons/adobe-cs4-files-folders-icons-by-deleket/png/256/File%20Adobe%20Dreamweaver%20HTML-0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0919" y="3862416"/>
            <a:ext cx="1872211" cy="1872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icons.iconarchive.com/icons/treetog/file-type/256/css-ico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4333" y="3852284"/>
            <a:ext cx="1864157" cy="1864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8275505" y="4504910"/>
            <a:ext cx="364202" cy="6964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tx2">
                    <a:lumMod val="75000"/>
                  </a:schemeClr>
                </a:solidFill>
              </a:rPr>
              <a:t>+</a:t>
            </a:r>
          </a:p>
        </p:txBody>
      </p:sp>
      <p:sp>
        <p:nvSpPr>
          <p:cNvPr id="17" name="Arrow: Right 16"/>
          <p:cNvSpPr/>
          <p:nvPr/>
        </p:nvSpPr>
        <p:spPr>
          <a:xfrm>
            <a:off x="5261893" y="4584245"/>
            <a:ext cx="914400" cy="400234"/>
          </a:xfrm>
          <a:prstGeom prst="rightArrow">
            <a:avLst>
              <a:gd name="adj1" fmla="val 39496"/>
              <a:gd name="adj2" fmla="val 6575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27555917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Doing your homework is very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important</a:t>
            </a:r>
            <a:r>
              <a:rPr lang="en-US" dirty="0"/>
              <a:t>!</a:t>
            </a:r>
          </a:p>
          <a:p>
            <a:pPr lvl="1"/>
            <a:r>
              <a:rPr lang="en-US" dirty="0"/>
              <a:t>HTML and CSS can only be learned through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 lot of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practice</a:t>
            </a:r>
            <a:r>
              <a:rPr lang="en-US" dirty="0"/>
              <a:t>!</a:t>
            </a:r>
          </a:p>
          <a:p>
            <a:pPr lvl="1"/>
            <a:r>
              <a:rPr lang="en-US" dirty="0"/>
              <a:t>You should write code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every day</a:t>
            </a:r>
            <a:r>
              <a:rPr lang="en-US" dirty="0"/>
              <a:t>!</a:t>
            </a:r>
          </a:p>
          <a:p>
            <a:r>
              <a:rPr lang="en-US" dirty="0"/>
              <a:t>Each lesson is followed by a few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exercises</a:t>
            </a:r>
          </a:p>
          <a:p>
            <a:pPr lvl="1"/>
            <a:r>
              <a:rPr lang="en-US" dirty="0"/>
              <a:t>Try to solve them in class</a:t>
            </a:r>
          </a:p>
          <a:p>
            <a:pPr lvl="1"/>
            <a:r>
              <a:rPr lang="en-US" dirty="0"/>
              <a:t>The rest are your homework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Homework</a:t>
            </a:r>
            <a:r>
              <a:rPr lang="en-US" dirty="0"/>
              <a:t> assignments are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due in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5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days </a:t>
            </a:r>
            <a:r>
              <a:rPr lang="en-US" dirty="0"/>
              <a:t>after each lesson</a:t>
            </a:r>
          </a:p>
          <a:p>
            <a:r>
              <a:rPr lang="en-US" dirty="0"/>
              <a:t>Submission are accepted through: </a:t>
            </a:r>
            <a:r>
              <a:rPr lang="en-US" dirty="0">
                <a:hlinkClick r:id="rId2"/>
              </a:rPr>
              <a:t>judge.softuni.bg</a:t>
            </a:r>
            <a:r>
              <a:rPr lang="en-US" dirty="0"/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Assignments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324996" y="2851941"/>
            <a:ext cx="3150186" cy="200638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7247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55862" y="1900001"/>
            <a:ext cx="7086600" cy="820600"/>
          </a:xfrm>
        </p:spPr>
        <p:txBody>
          <a:bodyPr/>
          <a:lstStyle/>
          <a:p>
            <a:pPr algn="r"/>
            <a:r>
              <a:rPr lang="en-US" dirty="0"/>
              <a:t>Resources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17662" y="2862680"/>
            <a:ext cx="7924800" cy="719034"/>
          </a:xfrm>
        </p:spPr>
        <p:txBody>
          <a:bodyPr/>
          <a:lstStyle/>
          <a:p>
            <a:pPr algn="r"/>
            <a:r>
              <a:rPr lang="en-US" dirty="0"/>
              <a:t>What We Need Additionally?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662" y="3752788"/>
            <a:ext cx="3918458" cy="26000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8438" y="3757290"/>
            <a:ext cx="1724025" cy="259551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2" y="1219200"/>
            <a:ext cx="1619250" cy="1619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4663" y="457200"/>
            <a:ext cx="1600199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342062" y="438149"/>
            <a:ext cx="9144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789862" y="609599"/>
            <a:ext cx="762000" cy="783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5129" y="3990601"/>
            <a:ext cx="1734266" cy="2124386"/>
          </a:xfrm>
          <a:prstGeom prst="rect">
            <a:avLst/>
          </a:prstGeom>
          <a:noFill/>
          <a:effectLst>
            <a:glow rad="127000">
              <a:schemeClr val="accent4">
                <a:lumMod val="60000"/>
                <a:lumOff val="40000"/>
                <a:alpha val="25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162075">
            <a:off x="2646968" y="867926"/>
            <a:ext cx="1297553" cy="1530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://2.bp.blogspot.com/-yG-zPuNuVow/UC1sInLEyVI/AAAAAAAAACc/3Apwctm139Q/s1600/css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8611" y="4572000"/>
            <a:ext cx="2374399" cy="17808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www.clipartbest.com/download?clipart=bcyrERxcL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0353" y="1535370"/>
            <a:ext cx="2290916" cy="2370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63803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Web Fundamentals official course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web site</a:t>
            </a:r>
            <a:r>
              <a:rPr lang="en-US" dirty="0"/>
              <a:t>:</a:t>
            </a:r>
          </a:p>
          <a:p>
            <a:pPr lvl="1"/>
            <a:endParaRPr lang="en-US" sz="2900" dirty="0"/>
          </a:p>
          <a:p>
            <a:pPr>
              <a:spcBef>
                <a:spcPts val="3600"/>
              </a:spcBef>
            </a:pPr>
            <a:r>
              <a:rPr lang="en-US" sz="3200" dirty="0"/>
              <a:t>Join for the "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Software University Forum</a:t>
            </a:r>
            <a:r>
              <a:rPr lang="en-US" sz="3200" dirty="0"/>
              <a:t>":</a:t>
            </a:r>
          </a:p>
          <a:p>
            <a:pPr lvl="1"/>
            <a:r>
              <a:rPr lang="en-US" dirty="0"/>
              <a:t>Discuss the course exercises with your colleagues</a:t>
            </a:r>
          </a:p>
          <a:p>
            <a:pPr lvl="1"/>
            <a:r>
              <a:rPr lang="en-US" dirty="0"/>
              <a:t>Find solutions for all course exercises</a:t>
            </a:r>
          </a:p>
          <a:p>
            <a:pPr lvl="1"/>
            <a:r>
              <a:rPr lang="en-US" dirty="0"/>
              <a:t>Share source code / discuss ideas / help each other</a:t>
            </a:r>
            <a:endParaRPr lang="en-US" sz="31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Course Web Site &amp; Forums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1065212" y="1924966"/>
            <a:ext cx="10058400" cy="75329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  <a:hlinkClick r:id="rId3"/>
              </a:rPr>
              <a:t>https://softuni.bg/courses/web-fundamentals-html5</a:t>
            </a:r>
            <a:endParaRPr lang="en-US" sz="2800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838412" y="3227514"/>
            <a:ext cx="1727241" cy="190045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ounded Rectangle 7"/>
          <p:cNvSpPr/>
          <p:nvPr/>
        </p:nvSpPr>
        <p:spPr>
          <a:xfrm>
            <a:off x="1065212" y="5627710"/>
            <a:ext cx="10058400" cy="75329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2800" b="1" noProof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5"/>
              </a:rPr>
              <a:t>https://softuni.bg/forum/categories/68/web-basics</a:t>
            </a:r>
            <a:endParaRPr lang="en-US" sz="2800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1173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Web Fundamentals official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Facebook group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Facebook Group</a:t>
            </a:r>
            <a:endParaRPr lang="en-GB" dirty="0"/>
          </a:p>
        </p:txBody>
      </p:sp>
      <p:sp>
        <p:nvSpPr>
          <p:cNvPr id="8" name="Rounded Rectangle 7"/>
          <p:cNvSpPr/>
          <p:nvPr/>
        </p:nvSpPr>
        <p:spPr>
          <a:xfrm>
            <a:off x="1253328" y="1976657"/>
            <a:ext cx="9678989" cy="75329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hlinkClick r:id="rId2"/>
              </a:rPr>
              <a:t>facebook.com/groups/softuni.web.basics.may.2017</a:t>
            </a:r>
            <a:endParaRPr lang="en-US" sz="2800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9233" y="3053036"/>
            <a:ext cx="8827181" cy="3345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9901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slides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videos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homework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assignments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projects</a:t>
            </a:r>
            <a:r>
              <a:rPr lang="en-US" dirty="0"/>
              <a:t> and other resources are open content, available for free</a:t>
            </a:r>
          </a:p>
          <a:p>
            <a:pPr lvl="1"/>
            <a:r>
              <a:rPr lang="en-US" dirty="0"/>
              <a:t>Visit the course web site to access the course resources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Slides </a:t>
            </a:r>
            <a:r>
              <a:rPr lang="en-US" dirty="0"/>
              <a:t>and Videos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5411" y="3471369"/>
            <a:ext cx="2736000" cy="27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/>
          <a:stretch/>
        </p:blipFill>
        <p:spPr>
          <a:xfrm>
            <a:off x="3608393" y="3371079"/>
            <a:ext cx="4818054" cy="29379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12" y="3471369"/>
            <a:ext cx="2780017" cy="2737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030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 txBox="1">
            <a:spLocks/>
          </p:cNvSpPr>
          <p:nvPr/>
        </p:nvSpPr>
        <p:spPr>
          <a:xfrm>
            <a:off x="303213" y="1218621"/>
            <a:ext cx="11577624" cy="5502858"/>
          </a:xfrm>
          <a:prstGeom prst="rect">
            <a:avLst/>
          </a:prstGeom>
        </p:spPr>
        <p:txBody>
          <a:bodyPr vert="horz" lIns="108000" tIns="36000" rIns="108000" bIns="36000" rtlCol="0">
            <a:normAutofit lnSpcReduction="10000"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115000"/>
              </a:lnSpc>
            </a:pPr>
            <a:r>
              <a:rPr lang="en-US" sz="3200" dirty="0"/>
              <a:t>W3School HTML Tutorial</a:t>
            </a:r>
          </a:p>
          <a:p>
            <a:pPr lvl="1">
              <a:lnSpc>
                <a:spcPct val="115000"/>
              </a:lnSpc>
            </a:pPr>
            <a:r>
              <a:rPr lang="en-US" sz="3000" dirty="0">
                <a:hlinkClick r:id="rId2"/>
              </a:rPr>
              <a:t>http://www.w3schools.com/html/</a:t>
            </a:r>
            <a:endParaRPr lang="en-US" sz="3000" dirty="0"/>
          </a:p>
          <a:p>
            <a:pPr>
              <a:lnSpc>
                <a:spcPct val="115000"/>
              </a:lnSpc>
            </a:pPr>
            <a:r>
              <a:rPr lang="en-US" dirty="0"/>
              <a:t>Learn to Code HTML &amp; CSS</a:t>
            </a:r>
          </a:p>
          <a:p>
            <a:pPr lvl="1">
              <a:lnSpc>
                <a:spcPct val="115000"/>
              </a:lnSpc>
            </a:pPr>
            <a:r>
              <a:rPr lang="en-US" dirty="0">
                <a:hlinkClick r:id="rId3"/>
              </a:rPr>
              <a:t>http://learn.shayhowe.com/html-css/</a:t>
            </a:r>
            <a:endParaRPr lang="en-US" dirty="0"/>
          </a:p>
          <a:p>
            <a:pPr>
              <a:lnSpc>
                <a:spcPct val="115000"/>
              </a:lnSpc>
            </a:pPr>
            <a:r>
              <a:rPr lang="en-US" dirty="0"/>
              <a:t>CSS Tricks</a:t>
            </a:r>
          </a:p>
          <a:p>
            <a:pPr lvl="1">
              <a:lnSpc>
                <a:spcPct val="115000"/>
              </a:lnSpc>
            </a:pPr>
            <a:r>
              <a:rPr lang="en-US" dirty="0">
                <a:hlinkClick r:id="rId4"/>
              </a:rPr>
              <a:t>http://css-tricks.com</a:t>
            </a:r>
            <a:endParaRPr lang="en-US" dirty="0"/>
          </a:p>
          <a:p>
            <a:pPr>
              <a:lnSpc>
                <a:spcPct val="115000"/>
              </a:lnSpc>
            </a:pPr>
            <a:r>
              <a:rPr lang="en-US" sz="3200" noProof="1"/>
              <a:t>Codecademy</a:t>
            </a:r>
            <a:r>
              <a:rPr lang="en-US" sz="3200" dirty="0"/>
              <a:t> HTML &amp; CSS Interactive Tutorials</a:t>
            </a:r>
          </a:p>
          <a:p>
            <a:pPr lvl="1">
              <a:lnSpc>
                <a:spcPct val="115000"/>
              </a:lnSpc>
            </a:pPr>
            <a:r>
              <a:rPr lang="en-US" sz="3000" dirty="0">
                <a:hlinkClick r:id="rId5"/>
              </a:rPr>
              <a:t>https://www.codecademy.com/learn/learn-html-css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&amp; CSS Tutorials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35118">
            <a:off x="8364090" y="1857937"/>
            <a:ext cx="3045698" cy="2674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791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Software University Learning System (SULS)</a:t>
            </a:r>
          </a:p>
          <a:p>
            <a:pPr lvl="1"/>
            <a:r>
              <a:rPr lang="en-US" dirty="0">
                <a:hlinkClick r:id="rId2"/>
              </a:rPr>
              <a:t>www.softuni.bg</a:t>
            </a:r>
            <a:endParaRPr lang="en-US" dirty="0"/>
          </a:p>
          <a:p>
            <a:pPr lvl="1"/>
            <a:r>
              <a:rPr lang="en-US" dirty="0"/>
              <a:t>Important resource for students</a:t>
            </a:r>
          </a:p>
          <a:p>
            <a:pPr lvl="1"/>
            <a:r>
              <a:rPr lang="en-US" dirty="0"/>
              <a:t>Homework submissions</a:t>
            </a:r>
          </a:p>
          <a:p>
            <a:pPr lvl="1"/>
            <a:r>
              <a:rPr lang="en-US" dirty="0"/>
              <a:t>Homework check-up</a:t>
            </a:r>
          </a:p>
          <a:p>
            <a:pPr lvl="1"/>
            <a:r>
              <a:rPr lang="en-US" dirty="0"/>
              <a:t>Exams and results</a:t>
            </a:r>
          </a:p>
          <a:p>
            <a:pPr lvl="1"/>
            <a:r>
              <a:rPr lang="en-US" dirty="0"/>
              <a:t>Reports about your progress</a:t>
            </a:r>
          </a:p>
          <a:p>
            <a:pPr lvl="1"/>
            <a:r>
              <a:rPr lang="en-US" dirty="0"/>
              <a:t>…</a:t>
            </a:r>
          </a:p>
          <a:p>
            <a:pPr lvl="1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Software University Learning System (SULS)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5037" y="3276600"/>
            <a:ext cx="5677887" cy="2951322"/>
          </a:xfrm>
          <a:prstGeom prst="rect">
            <a:avLst/>
          </a:prstGeom>
          <a:noFill/>
          <a:ln w="9525">
            <a:solidFill>
              <a:srgbClr val="FFFFFF">
                <a:alpha val="50196"/>
              </a:srgb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57394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96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br>
              <a:rPr lang="en-US" sz="2000" b="1" dirty="0"/>
            </a:br>
            <a:r>
              <a:rPr lang="en-US" sz="96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#web-basics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Have a Question?</a:t>
            </a:r>
          </a:p>
        </p:txBody>
      </p:sp>
    </p:spTree>
    <p:extLst>
      <p:ext uri="{BB962C8B-B14F-4D97-AF65-F5344CB8AC3E}">
        <p14:creationId xmlns:p14="http://schemas.microsoft.com/office/powerpoint/2010/main" val="27896331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You will need a good text editor, e.g.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Notepad++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You may try many HTML authoring tools like: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WebStorm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Visual Studio Code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Sublime Text / Atom / Brackets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Microsoft Visual Studio</a:t>
            </a:r>
          </a:p>
          <a:p>
            <a:pPr lvl="1">
              <a:lnSpc>
                <a:spcPct val="100000"/>
              </a:lnSpc>
            </a:pP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Netbeans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Recommended Software</a:t>
            </a:r>
          </a:p>
        </p:txBody>
      </p:sp>
      <p:pic>
        <p:nvPicPr>
          <p:cNvPr id="4098" name="Picture 2" descr="http://www.awebstudio.com/wp-content/uploads/tools-ico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9599" y="3846368"/>
            <a:ext cx="2251364" cy="2251364"/>
          </a:xfrm>
          <a:prstGeom prst="roundRect">
            <a:avLst>
              <a:gd name="adj" fmla="val 21539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://2.bp.blogspot.com/-GU9uyq5JF-g/UkP9UlsSiAI/AAAAAAAAATU/oFVLcdB5ZFI/s1600/text_icon_v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5631" y="1371600"/>
            <a:ext cx="2019300" cy="2019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9212" y="3882988"/>
            <a:ext cx="2216920" cy="2178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1431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31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2" y="1151121"/>
            <a:ext cx="11804821" cy="557035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The "Web Fundamentals" course teaches</a:t>
            </a:r>
          </a:p>
          <a:p>
            <a:pPr lvl="1">
              <a:lnSpc>
                <a:spcPct val="100000"/>
              </a:lnSpc>
            </a:pPr>
            <a:r>
              <a:rPr lang="en-US" sz="3000" dirty="0"/>
              <a:t>The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first steps in HTML &amp; CSS</a:t>
            </a:r>
            <a:endParaRPr lang="en-US" sz="3000" dirty="0"/>
          </a:p>
          <a:p>
            <a:pPr>
              <a:lnSpc>
                <a:spcPct val="100000"/>
              </a:lnSpc>
            </a:pPr>
            <a:r>
              <a:rPr lang="en-US" sz="3200" dirty="0"/>
              <a:t>Training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curriculum</a:t>
            </a:r>
          </a:p>
          <a:p>
            <a:pPr lvl="1">
              <a:lnSpc>
                <a:spcPct val="100000"/>
              </a:lnSpc>
            </a:pPr>
            <a:r>
              <a:rPr lang="en-US" sz="3000" dirty="0"/>
              <a:t>HTML, tags, tables, forms, semantic HTML,</a:t>
            </a:r>
            <a:br>
              <a:rPr lang="en-US" sz="3000" dirty="0"/>
            </a:br>
            <a:r>
              <a:rPr lang="en-US" sz="3000" dirty="0"/>
              <a:t>CSS, styles, positioning, layout, responsive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Practical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exam</a:t>
            </a:r>
          </a:p>
          <a:p>
            <a:pPr lvl="1">
              <a:lnSpc>
                <a:spcPct val="100000"/>
              </a:lnSpc>
            </a:pPr>
            <a:r>
              <a:rPr lang="en-US" sz="3000" dirty="0"/>
              <a:t>4 practical problems for 6 hours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Learning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resources</a:t>
            </a:r>
          </a:p>
          <a:p>
            <a:pPr lvl="1">
              <a:lnSpc>
                <a:spcPct val="100000"/>
              </a:lnSpc>
            </a:pPr>
            <a:r>
              <a:rPr lang="en-US" sz="3000" dirty="0"/>
              <a:t>Slides, videos, software, books, forum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pic>
        <p:nvPicPr>
          <p:cNvPr id="7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0484" y="1395187"/>
            <a:ext cx="3791856" cy="2813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7870484" y="4452300"/>
            <a:ext cx="3544199" cy="1872299"/>
            <a:chOff x="998778" y="2709000"/>
            <a:chExt cx="7687634" cy="3510730"/>
          </a:xfrm>
        </p:grpSpPr>
        <p:pic>
          <p:nvPicPr>
            <p:cNvPr id="9" name="Picture 4"/>
            <p:cNvPicPr>
              <a:picLocks noChangeAspect="1" noChangeArrowheads="1"/>
            </p:cNvPicPr>
            <p:nvPr/>
          </p:nvPicPr>
          <p:blipFill>
            <a:blip r:embed="rId4" cstate="screen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8778" y="2709000"/>
              <a:ext cx="7687634" cy="351073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10" name="TextBox 9"/>
            <p:cNvSpPr txBox="1"/>
            <p:nvPr/>
          </p:nvSpPr>
          <p:spPr>
            <a:xfrm rot="21361232">
              <a:off x="1603866" y="3732944"/>
              <a:ext cx="6576452" cy="1327851"/>
            </a:xfrm>
            <a:prstGeom prst="rect">
              <a:avLst/>
            </a:prstGeom>
            <a:noFill/>
          </p:spPr>
          <p:txBody>
            <a:bodyPr wrap="none" rtlCol="0">
              <a:prstTxWarp prst="textCascadeUp">
                <a:avLst/>
              </a:prstTxWarp>
              <a:spAutoFit/>
            </a:bodyPr>
            <a:lstStyle/>
            <a:p>
              <a:r>
                <a:rPr lang="en-US" sz="10700" b="1" dirty="0">
                  <a:ln w="3175">
                    <a:solidFill>
                      <a:srgbClr val="FFFFFF">
                        <a:alpha val="50000"/>
                      </a:srgbClr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  <a:alpha val="49804"/>
                    </a:schemeClr>
                  </a:solidFill>
                  <a:effectLst>
                    <a:outerShdw blurRad="88900" sx="102000" sy="102000" algn="ctr" rotWithShape="0">
                      <a:prstClr val="black"/>
                    </a:outerShdw>
                  </a:effectLst>
                </a:rPr>
                <a:t>HTML &amp; CSS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49775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Web Fundamentals (HTML and CSS)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https://softuni.bg/courses/web-fundamentals-html5</a:t>
            </a:r>
            <a:endParaRPr lang="en-US" dirty="0"/>
          </a:p>
        </p:txBody>
      </p:sp>
      <p:pic>
        <p:nvPicPr>
          <p:cNvPr id="13" name="Picture 12">
            <a:hlinkClick r:id="rId4"/>
          </p:cNvPr>
          <p:cNvPicPr>
            <a:picLocks noChangeAspect="1"/>
          </p:cNvPicPr>
          <p:nvPr/>
        </p:nvPicPr>
        <p:blipFill rotWithShape="1">
          <a:blip r:embed="rId5"/>
          <a:srcRect l="-16203" r="-16203"/>
          <a:stretch/>
        </p:blipFill>
        <p:spPr>
          <a:xfrm>
            <a:off x="303212" y="1254944"/>
            <a:ext cx="2763622" cy="940328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4" name="Picture 13">
            <a:hlinkClick r:id="rId6"/>
          </p:cNvPr>
          <p:cNvPicPr>
            <a:picLocks noChangeAspect="1"/>
          </p:cNvPicPr>
          <p:nvPr/>
        </p:nvPicPr>
        <p:blipFill rotWithShape="1">
          <a:blip r:embed="rId7"/>
          <a:srcRect l="-5908" r="-5908"/>
          <a:stretch/>
        </p:blipFill>
        <p:spPr>
          <a:xfrm>
            <a:off x="3787285" y="1254944"/>
            <a:ext cx="2763621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6" name="Picture 15">
            <a:hlinkClick r:id="rId8"/>
          </p:cNvPr>
          <p:cNvPicPr>
            <a:picLocks noChangeAspect="1"/>
          </p:cNvPicPr>
          <p:nvPr/>
        </p:nvPicPr>
        <p:blipFill rotWithShape="1">
          <a:blip r:embed="rId9"/>
          <a:srcRect l="-25003" r="-25003"/>
          <a:stretch/>
        </p:blipFill>
        <p:spPr>
          <a:xfrm>
            <a:off x="7271357" y="4002017"/>
            <a:ext cx="4614255" cy="949046"/>
          </a:xfrm>
          <a:prstGeom prst="roundRect">
            <a:avLst>
              <a:gd name="adj" fmla="val 2953"/>
            </a:avLst>
          </a:prstGeom>
          <a:solidFill>
            <a:schemeClr val="tx1"/>
          </a:solidFill>
        </p:spPr>
      </p:pic>
      <p:pic>
        <p:nvPicPr>
          <p:cNvPr id="17" name="Picture 16">
            <a:hlinkClick r:id="rId10"/>
          </p:cNvPr>
          <p:cNvPicPr>
            <a:picLocks noChangeAspect="1"/>
          </p:cNvPicPr>
          <p:nvPr/>
        </p:nvPicPr>
        <p:blipFill rotWithShape="1">
          <a:blip r:embed="rId11"/>
          <a:srcRect l="-705" r="-705"/>
          <a:stretch/>
        </p:blipFill>
        <p:spPr>
          <a:xfrm>
            <a:off x="7271357" y="5375554"/>
            <a:ext cx="4614255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8" name="Picture 17">
            <a:hlinkClick r:id="rId12"/>
          </p:cNvPr>
          <p:cNvPicPr>
            <a:picLocks noChangeAspect="1"/>
          </p:cNvPicPr>
          <p:nvPr/>
        </p:nvPicPr>
        <p:blipFill rotWithShape="1">
          <a:blip r:embed="rId13"/>
          <a:srcRect t="-66530" b="-59505"/>
          <a:stretch/>
        </p:blipFill>
        <p:spPr>
          <a:xfrm>
            <a:off x="7271357" y="2619763"/>
            <a:ext cx="4614255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0" name="Picture 19">
            <a:hlinkClick r:id="rId14"/>
          </p:cNvPr>
          <p:cNvPicPr>
            <a:picLocks noChangeAspect="1"/>
          </p:cNvPicPr>
          <p:nvPr/>
        </p:nvPicPr>
        <p:blipFill rotWithShape="1">
          <a:blip r:embed="rId15"/>
          <a:srcRect l="-14709" r="-14709"/>
          <a:stretch/>
        </p:blipFill>
        <p:spPr>
          <a:xfrm>
            <a:off x="303212" y="5375554"/>
            <a:ext cx="2763622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1" name="Picture 20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787284" y="5375554"/>
            <a:ext cx="2763622" cy="94904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 rotWithShape="1">
          <a:blip r:embed="rId19"/>
          <a:srcRect l="-9951" r="-9951"/>
          <a:stretch/>
        </p:blipFill>
        <p:spPr>
          <a:xfrm>
            <a:off x="7271357" y="1246226"/>
            <a:ext cx="4614254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35389283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1415" y="3276600"/>
            <a:ext cx="6302818" cy="2205208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77658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  <a:buClr>
                <a:srgbClr val="F0A22E"/>
              </a:buClr>
            </a:pPr>
            <a:r>
              <a:rPr lang="en-US" dirty="0">
                <a:solidFill>
                  <a:prstClr val="white"/>
                </a:solidFill>
                <a:hlinkClick r:id="rId3"/>
              </a:rPr>
              <a:t>softuni.bg</a:t>
            </a:r>
            <a:endParaRPr lang="en-US" dirty="0">
              <a:solidFill>
                <a:prstClr val="white"/>
              </a:solidFill>
            </a:endParaRP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Foundation</a:t>
            </a:r>
            <a:endParaRPr lang="bg-BG" dirty="0"/>
          </a:p>
          <a:p>
            <a:pPr lvl="1">
              <a:lnSpc>
                <a:spcPct val="100000"/>
              </a:lnSpc>
              <a:buClr>
                <a:srgbClr val="F0A22E"/>
              </a:buClr>
            </a:pPr>
            <a:r>
              <a:rPr lang="en-US" dirty="0">
                <a:hlinkClick r:id="rId4"/>
              </a:rPr>
              <a:t>softuni.org</a:t>
            </a:r>
            <a:endParaRPr lang="en-US" dirty="0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buClr>
                <a:srgbClr val="F0A22E"/>
              </a:buClr>
            </a:pPr>
            <a:r>
              <a:rPr lang="en-US" dirty="0">
                <a:solidFill>
                  <a:prstClr val="white"/>
                </a:solidFill>
                <a:hlinkClick r:id="rId5"/>
              </a:rPr>
              <a:t>facebook.com/</a:t>
            </a:r>
            <a:r>
              <a:rPr lang="en-US" noProof="1">
                <a:solidFill>
                  <a:prstClr val="white"/>
                </a:solidFill>
                <a:hlinkClick r:id="rId5"/>
              </a:rPr>
              <a:t>SoftwareUniversity</a:t>
            </a:r>
            <a:endParaRPr lang="en-US" sz="2800" noProof="1">
              <a:solidFill>
                <a:schemeClr val="tx2"/>
              </a:solidFill>
            </a:endParaRP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</a:t>
            </a:r>
          </a:p>
          <a:p>
            <a:pPr lvl="1">
              <a:lnSpc>
                <a:spcPct val="100000"/>
              </a:lnSpc>
              <a:buClr>
                <a:srgbClr val="F0A22E"/>
              </a:buClr>
            </a:pPr>
            <a:r>
              <a:rPr lang="en-US" dirty="0">
                <a:solidFill>
                  <a:prstClr val="white"/>
                </a:solidFill>
                <a:hlinkClick r:id="rId6"/>
              </a:rPr>
              <a:t>softuni.bg/forum</a:t>
            </a:r>
            <a:endParaRPr lang="en-US" dirty="0">
              <a:solidFill>
                <a:prstClr val="white"/>
              </a:solidFill>
            </a:endParaRP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endParaRPr lang="en-US" noProof="1"/>
          </a:p>
        </p:txBody>
      </p:sp>
      <p:pic>
        <p:nvPicPr>
          <p:cNvPr id="9" name="Picture 8" descr="http://softuni.bg" title="Software University">
            <a:hlinkClick r:id="rId3" tooltip="Software University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0165" y="828336"/>
            <a:ext cx="1701050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1" name="Picture 4" descr="http://www.facebook.com/SoftwareUniversity" title="Software University @ Facebook">
            <a:hlinkClick r:id="rId8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4948" y="4311575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6" tooltip="Software University Discussion Forum"/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11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62304" y="3093954"/>
            <a:ext cx="2286198" cy="2493480"/>
          </a:xfrm>
          <a:prstGeom prst="rect">
            <a:avLst/>
          </a:prstGeom>
        </p:spPr>
      </p:pic>
      <p:pic>
        <p:nvPicPr>
          <p:cNvPr id="14" name="Picture 13" descr="http://softuni.org" title="Software University Foundation">
            <a:hlinkClick r:id="rId13" tooltip="Software University Foundation"/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2984665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9461497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SoftUni Diamond Partners</a:t>
            </a:r>
            <a:endParaRPr lang="bg-BG" dirty="0"/>
          </a:p>
        </p:txBody>
      </p:sp>
      <p:pic>
        <p:nvPicPr>
          <p:cNvPr id="19" name="Picture 18">
            <a:hlinkClick r:id="rId3"/>
          </p:cNvPr>
          <p:cNvPicPr>
            <a:picLocks noChangeAspect="1"/>
          </p:cNvPicPr>
          <p:nvPr/>
        </p:nvPicPr>
        <p:blipFill rotWithShape="1">
          <a:blip r:embed="rId4"/>
          <a:srcRect l="-16203" r="-16203"/>
          <a:stretch/>
        </p:blipFill>
        <p:spPr>
          <a:xfrm>
            <a:off x="7413466" y="2495622"/>
            <a:ext cx="3578539" cy="1240183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1" name="Picture 20">
            <a:hlinkClick r:id="rId5"/>
          </p:cNvPr>
          <p:cNvPicPr>
            <a:picLocks noChangeAspect="1"/>
          </p:cNvPicPr>
          <p:nvPr/>
        </p:nvPicPr>
        <p:blipFill rotWithShape="1">
          <a:blip r:embed="rId6"/>
          <a:srcRect l="-5908" r="-5908"/>
          <a:stretch/>
        </p:blipFill>
        <p:spPr>
          <a:xfrm>
            <a:off x="1196820" y="1066800"/>
            <a:ext cx="3578538" cy="122889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3" name="Picture 22">
            <a:hlinkClick r:id="rId7"/>
          </p:cNvPr>
          <p:cNvPicPr>
            <a:picLocks noChangeAspect="1"/>
          </p:cNvPicPr>
          <p:nvPr/>
        </p:nvPicPr>
        <p:blipFill rotWithShape="1">
          <a:blip r:embed="rId8"/>
          <a:srcRect l="-25003" r="-25003"/>
          <a:stretch/>
        </p:blipFill>
        <p:spPr>
          <a:xfrm>
            <a:off x="5017132" y="3935733"/>
            <a:ext cx="5974873" cy="1228894"/>
          </a:xfrm>
          <a:prstGeom prst="roundRect">
            <a:avLst>
              <a:gd name="adj" fmla="val 2953"/>
            </a:avLst>
          </a:prstGeom>
          <a:solidFill>
            <a:schemeClr val="tx1"/>
          </a:solidFill>
        </p:spPr>
      </p:pic>
      <p:pic>
        <p:nvPicPr>
          <p:cNvPr id="24" name="Picture 23">
            <a:hlinkClick r:id="rId9"/>
          </p:cNvPr>
          <p:cNvPicPr>
            <a:picLocks noChangeAspect="1"/>
          </p:cNvPicPr>
          <p:nvPr/>
        </p:nvPicPr>
        <p:blipFill rotWithShape="1">
          <a:blip r:embed="rId10"/>
          <a:srcRect l="-705" r="-705"/>
          <a:stretch/>
        </p:blipFill>
        <p:spPr>
          <a:xfrm>
            <a:off x="1196819" y="5364556"/>
            <a:ext cx="5974873" cy="122889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6" name="Picture 25">
            <a:hlinkClick r:id="rId11"/>
          </p:cNvPr>
          <p:cNvPicPr>
            <a:picLocks noChangeAspect="1"/>
          </p:cNvPicPr>
          <p:nvPr/>
        </p:nvPicPr>
        <p:blipFill rotWithShape="1">
          <a:blip r:embed="rId12"/>
          <a:srcRect t="-66530" b="-59505"/>
          <a:stretch/>
        </p:blipFill>
        <p:spPr>
          <a:xfrm>
            <a:off x="1196819" y="2495622"/>
            <a:ext cx="5974873" cy="1240182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7" name="Picture 26">
            <a:hlinkClick r:id="rId13"/>
          </p:cNvPr>
          <p:cNvPicPr>
            <a:picLocks noChangeAspect="1"/>
          </p:cNvPicPr>
          <p:nvPr/>
        </p:nvPicPr>
        <p:blipFill rotWithShape="1">
          <a:blip r:embed="rId14"/>
          <a:srcRect l="-14709" r="-14709"/>
          <a:stretch/>
        </p:blipFill>
        <p:spPr>
          <a:xfrm>
            <a:off x="1196819" y="3935733"/>
            <a:ext cx="3578539" cy="122889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3" name="Picture 2">
            <a:hlinkClick r:id="rId15"/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413466" y="5364556"/>
            <a:ext cx="3578539" cy="1228894"/>
          </a:xfrm>
          <a:prstGeom prst="roundRect">
            <a:avLst>
              <a:gd name="adj" fmla="val 3159"/>
            </a:avLst>
          </a:prstGeom>
        </p:spPr>
      </p:pic>
      <p:pic>
        <p:nvPicPr>
          <p:cNvPr id="11" name="Picture 10">
            <a:hlinkClick r:id="rId17"/>
          </p:cNvPr>
          <p:cNvPicPr>
            <a:picLocks noChangeAspect="1"/>
          </p:cNvPicPr>
          <p:nvPr/>
        </p:nvPicPr>
        <p:blipFill rotWithShape="1">
          <a:blip r:embed="rId18"/>
          <a:srcRect l="-9951" r="-9951"/>
          <a:stretch/>
        </p:blipFill>
        <p:spPr>
          <a:xfrm>
            <a:off x="5017133" y="1066800"/>
            <a:ext cx="5974872" cy="122889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31132720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580402" y="4773698"/>
            <a:ext cx="8938472" cy="820600"/>
          </a:xfrm>
        </p:spPr>
        <p:txBody>
          <a:bodyPr/>
          <a:lstStyle/>
          <a:p>
            <a:r>
              <a:rPr lang="en-US" dirty="0"/>
              <a:t>Web Basics Module @ SoftUni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747064" y="5681766"/>
            <a:ext cx="10605148" cy="719034"/>
          </a:xfrm>
        </p:spPr>
        <p:txBody>
          <a:bodyPr/>
          <a:lstStyle/>
          <a:p>
            <a:r>
              <a:rPr lang="en-US" dirty="0"/>
              <a:t>4 Months Web Front-End Basics Training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2692" y="956497"/>
            <a:ext cx="6733893" cy="3463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1476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4 months </a:t>
            </a:r>
            <a:r>
              <a:rPr lang="en-US" dirty="0"/>
              <a:t>intensive front-end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2 times weekly</a:t>
            </a:r>
            <a:r>
              <a:rPr lang="en-US" dirty="0"/>
              <a:t>, lots of live coding and exercises</a:t>
            </a:r>
          </a:p>
          <a:p>
            <a:pPr>
              <a:spcBef>
                <a:spcPts val="1800"/>
              </a:spcBef>
            </a:pPr>
            <a:r>
              <a:rPr lang="en-US" dirty="0"/>
              <a:t>Part I –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Web Fundamentals </a:t>
            </a:r>
            <a:r>
              <a:rPr lang="en-US" dirty="0"/>
              <a:t>(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HTML + CSS</a:t>
            </a:r>
            <a:r>
              <a:rPr lang="en-US" dirty="0"/>
              <a:t>)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en-US" dirty="0"/>
              <a:t>HTML, document structure, CSS, selectors, rules, presentation and positioning, landing pages, forms, responsive design, transitions, animations, practical exam</a:t>
            </a:r>
          </a:p>
          <a:p>
            <a:pPr>
              <a:spcBef>
                <a:spcPts val="1800"/>
              </a:spcBef>
            </a:pPr>
            <a:r>
              <a:rPr lang="en-US" dirty="0"/>
              <a:t>Part II –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WordPress Basics</a:t>
            </a:r>
          </a:p>
          <a:p>
            <a:pPr lvl="1"/>
            <a:r>
              <a:rPr lang="en-US" dirty="0"/>
              <a:t>CMS systems, WordPress, hosting, install and configure, create / edit content, themes, plugins, custom themes, practical project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Basics: Module Goals</a:t>
            </a:r>
          </a:p>
        </p:txBody>
      </p:sp>
    </p:spTree>
    <p:extLst>
      <p:ext uri="{BB962C8B-B14F-4D97-AF65-F5344CB8AC3E}">
        <p14:creationId xmlns:p14="http://schemas.microsoft.com/office/powerpoint/2010/main" val="2044209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Basics Module at </a:t>
            </a:r>
            <a:r>
              <a:rPr lang="en-US" noProof="1"/>
              <a:t>SoftUni</a:t>
            </a:r>
            <a:r>
              <a:rPr lang="en-US" dirty="0"/>
              <a:t> – Timeline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6088573" y="2859896"/>
            <a:ext cx="3663938" cy="3524756"/>
          </a:xfrm>
          <a:prstGeom prst="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b="1" dirty="0">
                <a:solidFill>
                  <a:prstClr val="black"/>
                </a:solidFill>
              </a:rPr>
              <a:t>WordPress Basics</a:t>
            </a:r>
            <a:endParaRPr lang="bg-BG" b="1" dirty="0">
              <a:solidFill>
                <a:prstClr val="black"/>
              </a:solidFill>
            </a:endParaRPr>
          </a:p>
          <a:p>
            <a:endParaRPr lang="en-US" sz="1600" dirty="0">
              <a:solidFill>
                <a:prstClr val="black"/>
              </a:solidFill>
            </a:endParaRPr>
          </a:p>
          <a:p>
            <a:pPr>
              <a:spcBef>
                <a:spcPts val="600"/>
              </a:spcBef>
            </a:pPr>
            <a:r>
              <a:rPr lang="en-US" sz="1800" dirty="0">
                <a:solidFill>
                  <a:prstClr val="black"/>
                </a:solidFill>
              </a:rPr>
              <a:t>Lessons</a:t>
            </a:r>
            <a:r>
              <a:rPr lang="bg-BG" sz="1800" dirty="0">
                <a:solidFill>
                  <a:prstClr val="black"/>
                </a:solidFill>
              </a:rPr>
              <a:t> + </a:t>
            </a:r>
            <a:r>
              <a:rPr lang="en-US" sz="1800" dirty="0">
                <a:solidFill>
                  <a:prstClr val="black"/>
                </a:solidFill>
              </a:rPr>
              <a:t>exercises + final project</a:t>
            </a:r>
            <a:endParaRPr lang="bg-BG" sz="1800" dirty="0">
              <a:solidFill>
                <a:prstClr val="black"/>
              </a:solidFill>
            </a:endParaRPr>
          </a:p>
          <a:p>
            <a:pPr marL="174625" indent="-174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</a:rPr>
              <a:t>6</a:t>
            </a:r>
            <a:r>
              <a:rPr lang="bg-BG" sz="1800" dirty="0">
                <a:solidFill>
                  <a:prstClr val="black"/>
                </a:solidFill>
              </a:rPr>
              <a:t> </a:t>
            </a:r>
            <a:r>
              <a:rPr lang="en-US" sz="1800" dirty="0">
                <a:solidFill>
                  <a:prstClr val="black"/>
                </a:solidFill>
              </a:rPr>
              <a:t>weeks</a:t>
            </a:r>
            <a:r>
              <a:rPr lang="bg-BG" sz="1800" dirty="0">
                <a:solidFill>
                  <a:prstClr val="black"/>
                </a:solidFill>
              </a:rPr>
              <a:t> * </a:t>
            </a:r>
            <a:r>
              <a:rPr lang="en-US" sz="1800" dirty="0">
                <a:solidFill>
                  <a:prstClr val="black"/>
                </a:solidFill>
              </a:rPr>
              <a:t>2</a:t>
            </a:r>
            <a:r>
              <a:rPr lang="bg-BG" sz="1800" dirty="0">
                <a:solidFill>
                  <a:prstClr val="black"/>
                </a:solidFill>
              </a:rPr>
              <a:t> </a:t>
            </a:r>
            <a:r>
              <a:rPr lang="en-US" sz="1800" dirty="0">
                <a:solidFill>
                  <a:prstClr val="black"/>
                </a:solidFill>
              </a:rPr>
              <a:t>times / week</a:t>
            </a:r>
          </a:p>
          <a:p>
            <a:pPr marL="174625" indent="-174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</a:rPr>
              <a:t>3 credits</a:t>
            </a:r>
          </a:p>
          <a:p>
            <a:pPr marL="174625" indent="-174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</a:rPr>
              <a:t>Start: 20-July-2017</a:t>
            </a:r>
          </a:p>
          <a:p>
            <a:pPr marL="174625" indent="-174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</a:rPr>
              <a:t>Project Defense: 19-August-2017</a:t>
            </a:r>
            <a:endParaRPr lang="bg-BG" sz="1800" dirty="0">
              <a:solidFill>
                <a:prstClr val="black"/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760412" y="2859898"/>
            <a:ext cx="5212080" cy="3524754"/>
          </a:xfrm>
          <a:prstGeom prst="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200" b="1" dirty="0">
                <a:solidFill>
                  <a:prstClr val="black"/>
                </a:solidFill>
              </a:rPr>
              <a:t>Web Fundamentals</a:t>
            </a:r>
            <a:br>
              <a:rPr lang="en-US" sz="2200" b="1" dirty="0">
                <a:solidFill>
                  <a:prstClr val="black"/>
                </a:solidFill>
              </a:rPr>
            </a:br>
            <a:r>
              <a:rPr lang="en-US" sz="2200" b="1" dirty="0">
                <a:solidFill>
                  <a:prstClr val="black"/>
                </a:solidFill>
              </a:rPr>
              <a:t>(HTML &amp; CSS)</a:t>
            </a:r>
            <a:endParaRPr lang="bg-BG" sz="2200" b="1" dirty="0">
              <a:solidFill>
                <a:prstClr val="black"/>
              </a:solidFill>
            </a:endParaRPr>
          </a:p>
          <a:p>
            <a:endParaRPr lang="en-US" sz="1600" dirty="0">
              <a:solidFill>
                <a:prstClr val="black"/>
              </a:solidFill>
            </a:endParaRPr>
          </a:p>
          <a:p>
            <a:pPr>
              <a:spcBef>
                <a:spcPts val="600"/>
              </a:spcBef>
            </a:pPr>
            <a:r>
              <a:rPr lang="en-US" sz="1800" dirty="0">
                <a:solidFill>
                  <a:prstClr val="black"/>
                </a:solidFill>
              </a:rPr>
              <a:t>Lessons</a:t>
            </a:r>
            <a:r>
              <a:rPr lang="bg-BG" sz="1800" dirty="0">
                <a:solidFill>
                  <a:prstClr val="black"/>
                </a:solidFill>
              </a:rPr>
              <a:t> + </a:t>
            </a:r>
            <a:r>
              <a:rPr lang="en-US" sz="1800" dirty="0">
                <a:solidFill>
                  <a:prstClr val="black"/>
                </a:solidFill>
              </a:rPr>
              <a:t>exercises + team work + exam</a:t>
            </a:r>
            <a:endParaRPr lang="bg-BG" sz="1800" dirty="0">
              <a:solidFill>
                <a:prstClr val="black"/>
              </a:solidFill>
            </a:endParaRPr>
          </a:p>
          <a:p>
            <a:pPr marL="174625" indent="-174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</a:rPr>
              <a:t>9</a:t>
            </a:r>
            <a:r>
              <a:rPr lang="bg-BG" sz="1800" dirty="0">
                <a:solidFill>
                  <a:prstClr val="black"/>
                </a:solidFill>
              </a:rPr>
              <a:t> </a:t>
            </a:r>
            <a:r>
              <a:rPr lang="en-US" sz="1800" dirty="0">
                <a:solidFill>
                  <a:prstClr val="black"/>
                </a:solidFill>
              </a:rPr>
              <a:t>weeks</a:t>
            </a:r>
            <a:r>
              <a:rPr lang="bg-BG" sz="1800" dirty="0">
                <a:solidFill>
                  <a:prstClr val="black"/>
                </a:solidFill>
              </a:rPr>
              <a:t> * </a:t>
            </a:r>
            <a:r>
              <a:rPr lang="en-US" sz="1800" dirty="0">
                <a:solidFill>
                  <a:prstClr val="black"/>
                </a:solidFill>
              </a:rPr>
              <a:t>2</a:t>
            </a:r>
            <a:r>
              <a:rPr lang="bg-BG" sz="1800" dirty="0">
                <a:solidFill>
                  <a:prstClr val="black"/>
                </a:solidFill>
              </a:rPr>
              <a:t> </a:t>
            </a:r>
            <a:r>
              <a:rPr lang="en-US" sz="1800" dirty="0">
                <a:solidFill>
                  <a:prstClr val="black"/>
                </a:solidFill>
              </a:rPr>
              <a:t>times / week</a:t>
            </a:r>
          </a:p>
          <a:p>
            <a:pPr marL="174625" indent="-174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</a:rPr>
              <a:t>6 credits</a:t>
            </a:r>
          </a:p>
          <a:p>
            <a:pPr marL="174625" indent="-174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</a:rPr>
              <a:t>Start: 19-May</a:t>
            </a:r>
            <a:r>
              <a:rPr lang="en-US" sz="1800" dirty="0"/>
              <a:t>-2017</a:t>
            </a:r>
            <a:endParaRPr lang="en-US" sz="1800" dirty="0">
              <a:solidFill>
                <a:prstClr val="black"/>
              </a:solidFill>
            </a:endParaRPr>
          </a:p>
          <a:p>
            <a:pPr marL="174625" indent="-174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</a:rPr>
              <a:t>Final exam: 16-July-2017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9849120" y="2859896"/>
            <a:ext cx="1497252" cy="3524756"/>
          </a:xfrm>
          <a:prstGeom prst="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200" b="1" dirty="0">
                <a:solidFill>
                  <a:prstClr val="black"/>
                </a:solidFill>
              </a:rPr>
              <a:t>Web Basics</a:t>
            </a:r>
            <a:br>
              <a:rPr lang="en-US" sz="2200" b="1" dirty="0">
                <a:solidFill>
                  <a:prstClr val="black"/>
                </a:solidFill>
              </a:rPr>
            </a:br>
            <a:r>
              <a:rPr lang="en-US" sz="2200" b="1" dirty="0">
                <a:solidFill>
                  <a:prstClr val="black"/>
                </a:solidFill>
              </a:rPr>
              <a:t>Re-Take Exams</a:t>
            </a:r>
            <a:endParaRPr lang="bg-BG" sz="2200" b="1" dirty="0">
              <a:solidFill>
                <a:prstClr val="black"/>
              </a:solidFill>
            </a:endParaRPr>
          </a:p>
          <a:p>
            <a:endParaRPr lang="en-US" sz="1600" dirty="0">
              <a:solidFill>
                <a:prstClr val="black"/>
              </a:solidFill>
            </a:endParaRPr>
          </a:p>
          <a:p>
            <a:pPr>
              <a:spcBef>
                <a:spcPts val="600"/>
              </a:spcBef>
            </a:pPr>
            <a:r>
              <a:rPr lang="en-US" sz="1800" dirty="0">
                <a:solidFill>
                  <a:prstClr val="black"/>
                </a:solidFill>
              </a:rPr>
              <a:t>Second week of September 2017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868745" y="1393777"/>
            <a:ext cx="15745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19-May-2017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9504205" y="1396130"/>
            <a:ext cx="19328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September-2017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188815" y="2117192"/>
            <a:ext cx="11772997" cy="517957"/>
            <a:chOff x="-153988" y="1990394"/>
            <a:chExt cx="11221462" cy="517957"/>
          </a:xfrm>
        </p:grpSpPr>
        <p:cxnSp>
          <p:nvCxnSpPr>
            <p:cNvPr id="71" name="Straight Connector 70"/>
            <p:cNvCxnSpPr>
              <a:cxnSpLocks/>
            </p:cNvCxnSpPr>
            <p:nvPr/>
          </p:nvCxnSpPr>
          <p:spPr>
            <a:xfrm>
              <a:off x="-153988" y="2249541"/>
              <a:ext cx="11221462" cy="0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>
              <a:off x="3150780" y="1990394"/>
              <a:ext cx="0" cy="517957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>
              <a:cxnSpLocks/>
            </p:cNvCxnSpPr>
            <p:nvPr/>
          </p:nvCxnSpPr>
          <p:spPr>
            <a:xfrm>
              <a:off x="1189202" y="2138356"/>
              <a:ext cx="0" cy="258978"/>
            </a:xfrm>
            <a:prstGeom prst="line">
              <a:avLst/>
            </a:prstGeom>
            <a:ln w="635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>
              <a:cxnSpLocks/>
            </p:cNvCxnSpPr>
            <p:nvPr/>
          </p:nvCxnSpPr>
          <p:spPr>
            <a:xfrm>
              <a:off x="1838996" y="2138356"/>
              <a:ext cx="0" cy="258978"/>
            </a:xfrm>
            <a:prstGeom prst="line">
              <a:avLst/>
            </a:prstGeom>
            <a:ln w="635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>
              <a:cxnSpLocks/>
            </p:cNvCxnSpPr>
            <p:nvPr/>
          </p:nvCxnSpPr>
          <p:spPr>
            <a:xfrm>
              <a:off x="3790338" y="2138356"/>
              <a:ext cx="0" cy="258978"/>
            </a:xfrm>
            <a:prstGeom prst="line">
              <a:avLst/>
            </a:prstGeom>
            <a:ln w="635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>
              <a:cxnSpLocks/>
            </p:cNvCxnSpPr>
            <p:nvPr/>
          </p:nvCxnSpPr>
          <p:spPr>
            <a:xfrm>
              <a:off x="5111796" y="2138356"/>
              <a:ext cx="0" cy="258978"/>
            </a:xfrm>
            <a:prstGeom prst="line">
              <a:avLst/>
            </a:prstGeom>
            <a:ln w="635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/>
            <p:nvPr/>
          </p:nvCxnSpPr>
          <p:spPr>
            <a:xfrm>
              <a:off x="4440130" y="2138356"/>
              <a:ext cx="0" cy="258978"/>
            </a:xfrm>
            <a:prstGeom prst="line">
              <a:avLst/>
            </a:prstGeom>
            <a:ln w="635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>
              <a:cxnSpLocks/>
            </p:cNvCxnSpPr>
            <p:nvPr/>
          </p:nvCxnSpPr>
          <p:spPr>
            <a:xfrm>
              <a:off x="6323012" y="2138356"/>
              <a:ext cx="0" cy="258978"/>
            </a:xfrm>
            <a:prstGeom prst="line">
              <a:avLst/>
            </a:prstGeom>
            <a:ln w="635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>
              <a:cxnSpLocks/>
            </p:cNvCxnSpPr>
            <p:nvPr/>
          </p:nvCxnSpPr>
          <p:spPr>
            <a:xfrm>
              <a:off x="7696200" y="2138356"/>
              <a:ext cx="0" cy="258978"/>
            </a:xfrm>
            <a:prstGeom prst="line">
              <a:avLst/>
            </a:prstGeom>
            <a:ln w="635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>
              <a:cxnSpLocks/>
            </p:cNvCxnSpPr>
            <p:nvPr/>
          </p:nvCxnSpPr>
          <p:spPr>
            <a:xfrm>
              <a:off x="8996351" y="2138356"/>
              <a:ext cx="0" cy="258978"/>
            </a:xfrm>
            <a:prstGeom prst="line">
              <a:avLst/>
            </a:prstGeom>
            <a:ln w="635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cxnSpLocks/>
            </p:cNvCxnSpPr>
            <p:nvPr/>
          </p:nvCxnSpPr>
          <p:spPr>
            <a:xfrm>
              <a:off x="10297336" y="2138356"/>
              <a:ext cx="0" cy="258978"/>
            </a:xfrm>
            <a:prstGeom prst="line">
              <a:avLst/>
            </a:prstGeom>
            <a:ln w="635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9646144" y="2138356"/>
              <a:ext cx="0" cy="258978"/>
            </a:xfrm>
            <a:prstGeom prst="line">
              <a:avLst/>
            </a:prstGeom>
            <a:ln w="635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7008812" y="2123713"/>
              <a:ext cx="0" cy="258978"/>
            </a:xfrm>
            <a:prstGeom prst="line">
              <a:avLst/>
            </a:prstGeom>
            <a:ln w="635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cxnSpLocks/>
            </p:cNvCxnSpPr>
            <p:nvPr/>
          </p:nvCxnSpPr>
          <p:spPr>
            <a:xfrm>
              <a:off x="-38532" y="2138356"/>
              <a:ext cx="0" cy="258978"/>
            </a:xfrm>
            <a:prstGeom prst="line">
              <a:avLst/>
            </a:prstGeom>
            <a:ln w="635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38" name="TextBox 37"/>
          <p:cNvSpPr txBox="1"/>
          <p:nvPr/>
        </p:nvSpPr>
        <p:spPr>
          <a:xfrm>
            <a:off x="6962866" y="1393777"/>
            <a:ext cx="15119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2</a:t>
            </a:r>
            <a:r>
              <a:rPr lang="bg-BG" sz="2000" dirty="0"/>
              <a:t>0</a:t>
            </a:r>
            <a:r>
              <a:rPr lang="en-US" sz="2000" dirty="0"/>
              <a:t>-July-2017</a:t>
            </a:r>
          </a:p>
        </p:txBody>
      </p:sp>
      <p:cxnSp>
        <p:nvCxnSpPr>
          <p:cNvPr id="32" name="Straight Connector 31"/>
          <p:cNvCxnSpPr>
            <a:cxnSpLocks/>
          </p:cNvCxnSpPr>
          <p:nvPr/>
        </p:nvCxnSpPr>
        <p:spPr>
          <a:xfrm>
            <a:off x="912812" y="2265154"/>
            <a:ext cx="0" cy="258978"/>
          </a:xfrm>
          <a:prstGeom prst="line">
            <a:avLst/>
          </a:prstGeom>
          <a:ln w="63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cxnSpLocks/>
          </p:cNvCxnSpPr>
          <p:nvPr/>
        </p:nvCxnSpPr>
        <p:spPr>
          <a:xfrm>
            <a:off x="2970212" y="2265154"/>
            <a:ext cx="0" cy="258978"/>
          </a:xfrm>
          <a:prstGeom prst="line">
            <a:avLst/>
          </a:prstGeom>
          <a:ln w="63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7718842" y="2117191"/>
            <a:ext cx="0" cy="517957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6344598" y="2265154"/>
            <a:ext cx="0" cy="258978"/>
          </a:xfrm>
          <a:prstGeom prst="line">
            <a:avLst/>
          </a:prstGeom>
          <a:ln w="63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cxnSpLocks/>
          </p:cNvCxnSpPr>
          <p:nvPr/>
        </p:nvCxnSpPr>
        <p:spPr>
          <a:xfrm>
            <a:off x="9066212" y="2265154"/>
            <a:ext cx="0" cy="258978"/>
          </a:xfrm>
          <a:prstGeom prst="line">
            <a:avLst/>
          </a:prstGeom>
          <a:ln w="63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10470624" y="2132004"/>
            <a:ext cx="0" cy="517957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6" name="Straight Connector 85"/>
          <p:cNvCxnSpPr>
            <a:cxnSpLocks/>
          </p:cNvCxnSpPr>
          <p:nvPr/>
        </p:nvCxnSpPr>
        <p:spPr>
          <a:xfrm>
            <a:off x="11809412" y="2261493"/>
            <a:ext cx="0" cy="258978"/>
          </a:xfrm>
          <a:prstGeom prst="line">
            <a:avLst/>
          </a:prstGeom>
          <a:ln w="63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0888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 animBg="1"/>
      <p:bldP spid="67" grpId="0" animBg="1"/>
      <p:bldP spid="44" grpId="0" animBg="1"/>
      <p:bldP spid="4" grpId="0"/>
      <p:bldP spid="50" grpId="0"/>
      <p:bldP spid="3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Arrow: Bent 24"/>
          <p:cNvSpPr/>
          <p:nvPr/>
        </p:nvSpPr>
        <p:spPr>
          <a:xfrm flipV="1">
            <a:off x="2597961" y="4464526"/>
            <a:ext cx="1773379" cy="1449972"/>
          </a:xfrm>
          <a:prstGeom prst="bentArrow">
            <a:avLst>
              <a:gd name="adj1" fmla="val 13531"/>
              <a:gd name="adj2" fmla="val 20228"/>
              <a:gd name="adj3" fmla="val 25000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/>
              <a:t>8</a:t>
            </a:fld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Professions @ SoftUni</a:t>
            </a:r>
          </a:p>
        </p:txBody>
      </p:sp>
      <p:sp>
        <p:nvSpPr>
          <p:cNvPr id="23" name="Rectangle 22"/>
          <p:cNvSpPr/>
          <p:nvPr/>
        </p:nvSpPr>
        <p:spPr>
          <a:xfrm>
            <a:off x="226676" y="6182650"/>
            <a:ext cx="47347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2"/>
              </a:rPr>
              <a:t>https://softuni.bg/trainings/courses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" name="Arrow: Bent 24"/>
          <p:cNvSpPr/>
          <p:nvPr/>
        </p:nvSpPr>
        <p:spPr>
          <a:xfrm>
            <a:off x="2603933" y="1538572"/>
            <a:ext cx="1767407" cy="1485100"/>
          </a:xfrm>
          <a:prstGeom prst="bentArrow">
            <a:avLst>
              <a:gd name="adj1" fmla="val 13531"/>
              <a:gd name="adj2" fmla="val 20228"/>
              <a:gd name="adj3" fmla="val 25000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9" name="Arrow: Right 38"/>
          <p:cNvSpPr/>
          <p:nvPr/>
        </p:nvSpPr>
        <p:spPr>
          <a:xfrm rot="19926997">
            <a:off x="3982608" y="3193324"/>
            <a:ext cx="371272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0" name="Arrow: Right 39"/>
          <p:cNvSpPr/>
          <p:nvPr/>
        </p:nvSpPr>
        <p:spPr>
          <a:xfrm rot="1386174">
            <a:off x="4009261" y="3977981"/>
            <a:ext cx="371272" cy="304800"/>
          </a:xfrm>
          <a:prstGeom prst="rightArrow">
            <a:avLst>
              <a:gd name="adj1" fmla="val 50000"/>
              <a:gd name="adj2" fmla="val 4359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226676" y="5747823"/>
            <a:ext cx="39345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3"/>
              </a:rPr>
              <a:t>https://softuni.bg/curriculum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485468" y="2506333"/>
            <a:ext cx="2390622" cy="2475533"/>
          </a:xfrm>
          <a:prstGeom prst="roundRect">
            <a:avLst>
              <a:gd name="adj" fmla="val 7452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Tech Module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617798" y="3099185"/>
            <a:ext cx="2125962" cy="806724"/>
          </a:xfrm>
          <a:prstGeom prst="roundRect">
            <a:avLst>
              <a:gd name="adj" fmla="val 7452"/>
            </a:avLst>
          </a:prstGeom>
          <a:solidFill>
            <a:schemeClr val="accent1">
              <a:lumMod val="50000"/>
              <a:alpha val="94902"/>
            </a:scheme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sz="2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Programming Fundamentals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617799" y="4019165"/>
            <a:ext cx="2125962" cy="825542"/>
          </a:xfrm>
          <a:prstGeom prst="roundRect">
            <a:avLst>
              <a:gd name="adj" fmla="val 7452"/>
            </a:avLst>
          </a:prstGeom>
          <a:solidFill>
            <a:schemeClr val="accent1">
              <a:lumMod val="50000"/>
              <a:alpha val="94902"/>
            </a:scheme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sz="2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Software Technologies</a:t>
            </a:r>
          </a:p>
        </p:txBody>
      </p:sp>
      <p:sp>
        <p:nvSpPr>
          <p:cNvPr id="44" name="Arrow: Bent 27"/>
          <p:cNvSpPr/>
          <p:nvPr/>
        </p:nvSpPr>
        <p:spPr>
          <a:xfrm flipV="1">
            <a:off x="684919" y="2210216"/>
            <a:ext cx="723626" cy="1770151"/>
          </a:xfrm>
          <a:prstGeom prst="bentArrow">
            <a:avLst>
              <a:gd name="adj1" fmla="val 21646"/>
              <a:gd name="adj2" fmla="val 33078"/>
              <a:gd name="adj3" fmla="val 39879"/>
              <a:gd name="adj4" fmla="val 4605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4457268" y="1295400"/>
            <a:ext cx="1167759" cy="991017"/>
          </a:xfrm>
          <a:prstGeom prst="roundRect">
            <a:avLst>
              <a:gd name="adj" fmla="val 7452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Java </a:t>
            </a:r>
          </a:p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Fund.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4457268" y="2582678"/>
            <a:ext cx="1167759" cy="991017"/>
          </a:xfrm>
          <a:prstGeom prst="roundRect">
            <a:avLst>
              <a:gd name="adj" fmla="val 7452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C#</a:t>
            </a:r>
          </a:p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Fund.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6729250" y="3869956"/>
            <a:ext cx="1499254" cy="991017"/>
          </a:xfrm>
          <a:prstGeom prst="roundRect">
            <a:avLst>
              <a:gd name="adj" fmla="val 7452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MEAN</a:t>
            </a:r>
          </a:p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Stack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4457268" y="5124824"/>
            <a:ext cx="1524000" cy="991017"/>
          </a:xfrm>
          <a:prstGeom prst="roundRect">
            <a:avLst>
              <a:gd name="adj" fmla="val 7452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PHP</a:t>
            </a:r>
          </a:p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Web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8942996" y="3924091"/>
            <a:ext cx="1612844" cy="991017"/>
          </a:xfrm>
          <a:prstGeom prst="roundRect">
            <a:avLst>
              <a:gd name="adj" fmla="val 7452"/>
            </a:avLst>
          </a:prstGeom>
          <a:solidFill>
            <a:schemeClr val="accent1">
              <a:lumMod val="75000"/>
              <a:alpha val="94902"/>
            </a:scheme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Web</a:t>
            </a:r>
          </a:p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Basics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6141177" y="1295400"/>
            <a:ext cx="995464" cy="991017"/>
          </a:xfrm>
          <a:prstGeom prst="roundRect">
            <a:avLst>
              <a:gd name="adj" fmla="val 7452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Java </a:t>
            </a:r>
          </a:p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DB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6146041" y="2582678"/>
            <a:ext cx="995464" cy="991017"/>
          </a:xfrm>
          <a:prstGeom prst="roundRect">
            <a:avLst>
              <a:gd name="adj" fmla="val 7452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C#</a:t>
            </a:r>
          </a:p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DB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7670041" y="1295400"/>
            <a:ext cx="1066800" cy="991017"/>
          </a:xfrm>
          <a:prstGeom prst="roundRect">
            <a:avLst>
              <a:gd name="adj" fmla="val 7452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Java </a:t>
            </a:r>
          </a:p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Web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7670041" y="2582678"/>
            <a:ext cx="1066800" cy="991017"/>
          </a:xfrm>
          <a:prstGeom prst="roundRect">
            <a:avLst>
              <a:gd name="adj" fmla="val 7452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C#</a:t>
            </a:r>
          </a:p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Web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6729250" y="5124824"/>
            <a:ext cx="1499254" cy="991017"/>
          </a:xfrm>
          <a:prstGeom prst="roundRect">
            <a:avLst>
              <a:gd name="adj" fmla="val 7452"/>
            </a:avLst>
          </a:prstGeom>
          <a:solidFill>
            <a:schemeClr val="accent1">
              <a:lumMod val="75000"/>
              <a:alpha val="94902"/>
            </a:scheme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Web</a:t>
            </a:r>
          </a:p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Basics</a:t>
            </a:r>
          </a:p>
        </p:txBody>
      </p:sp>
      <p:sp>
        <p:nvSpPr>
          <p:cNvPr id="56" name="Arrow: Right 55"/>
          <p:cNvSpPr/>
          <p:nvPr/>
        </p:nvSpPr>
        <p:spPr>
          <a:xfrm>
            <a:off x="5698077" y="1638508"/>
            <a:ext cx="371272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7" name="Arrow: Right 56"/>
          <p:cNvSpPr/>
          <p:nvPr/>
        </p:nvSpPr>
        <p:spPr>
          <a:xfrm>
            <a:off x="7222077" y="1638508"/>
            <a:ext cx="371272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8" name="Arrow: Right 57"/>
          <p:cNvSpPr/>
          <p:nvPr/>
        </p:nvSpPr>
        <p:spPr>
          <a:xfrm>
            <a:off x="5698077" y="2926204"/>
            <a:ext cx="371272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9" name="Arrow: Right 58"/>
          <p:cNvSpPr/>
          <p:nvPr/>
        </p:nvSpPr>
        <p:spPr>
          <a:xfrm>
            <a:off x="7212272" y="2926204"/>
            <a:ext cx="371272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0" name="Arrow: Right 59"/>
          <p:cNvSpPr/>
          <p:nvPr/>
        </p:nvSpPr>
        <p:spPr>
          <a:xfrm>
            <a:off x="6185204" y="4213900"/>
            <a:ext cx="371272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1" name="Arrow: Right 60"/>
          <p:cNvSpPr/>
          <p:nvPr/>
        </p:nvSpPr>
        <p:spPr>
          <a:xfrm>
            <a:off x="6185204" y="5471566"/>
            <a:ext cx="371272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8942996" y="5124824"/>
            <a:ext cx="1612844" cy="991017"/>
          </a:xfrm>
          <a:prstGeom prst="roundRect">
            <a:avLst>
              <a:gd name="adj" fmla="val 7452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JS Core</a:t>
            </a:r>
          </a:p>
        </p:txBody>
      </p:sp>
      <p:sp>
        <p:nvSpPr>
          <p:cNvPr id="63" name="Arrow: Right 62"/>
          <p:cNvSpPr/>
          <p:nvPr/>
        </p:nvSpPr>
        <p:spPr>
          <a:xfrm>
            <a:off x="8423204" y="5468768"/>
            <a:ext cx="371272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4" name="Arrow: Right 32"/>
          <p:cNvSpPr/>
          <p:nvPr/>
        </p:nvSpPr>
        <p:spPr>
          <a:xfrm>
            <a:off x="8413476" y="4197486"/>
            <a:ext cx="371272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4466996" y="3869956"/>
            <a:ext cx="1524000" cy="991017"/>
          </a:xfrm>
          <a:prstGeom prst="roundRect">
            <a:avLst>
              <a:gd name="adj" fmla="val 7452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JS Core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9270241" y="1295400"/>
            <a:ext cx="950621" cy="991017"/>
          </a:xfrm>
          <a:prstGeom prst="roundRect">
            <a:avLst>
              <a:gd name="adj" fmla="val 7452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JS Core</a:t>
            </a:r>
          </a:p>
        </p:txBody>
      </p:sp>
      <p:sp>
        <p:nvSpPr>
          <p:cNvPr id="67" name="Arrow: Right 66"/>
          <p:cNvSpPr/>
          <p:nvPr/>
        </p:nvSpPr>
        <p:spPr>
          <a:xfrm>
            <a:off x="8822277" y="1638508"/>
            <a:ext cx="371272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9270241" y="2589966"/>
            <a:ext cx="950621" cy="983730"/>
          </a:xfrm>
          <a:prstGeom prst="roundRect">
            <a:avLst>
              <a:gd name="adj" fmla="val 7452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JS Core</a:t>
            </a:r>
          </a:p>
        </p:txBody>
      </p:sp>
      <p:sp>
        <p:nvSpPr>
          <p:cNvPr id="69" name="Arrow: Right 68"/>
          <p:cNvSpPr/>
          <p:nvPr/>
        </p:nvSpPr>
        <p:spPr>
          <a:xfrm>
            <a:off x="8822277" y="2933073"/>
            <a:ext cx="371272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0718041" y="1290105"/>
            <a:ext cx="1154000" cy="991017"/>
          </a:xfrm>
          <a:prstGeom prst="roundRect">
            <a:avLst>
              <a:gd name="adj" fmla="val 7452"/>
            </a:avLst>
          </a:prstGeom>
          <a:solidFill>
            <a:schemeClr val="accent1">
              <a:lumMod val="75000"/>
              <a:alpha val="94902"/>
            </a:scheme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Web</a:t>
            </a:r>
          </a:p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Basics</a:t>
            </a:r>
          </a:p>
        </p:txBody>
      </p:sp>
      <p:sp>
        <p:nvSpPr>
          <p:cNvPr id="42" name="Arrow: Right 41"/>
          <p:cNvSpPr/>
          <p:nvPr/>
        </p:nvSpPr>
        <p:spPr>
          <a:xfrm>
            <a:off x="10297554" y="1639213"/>
            <a:ext cx="371272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10718041" y="2589966"/>
            <a:ext cx="1154000" cy="991017"/>
          </a:xfrm>
          <a:prstGeom prst="roundRect">
            <a:avLst>
              <a:gd name="adj" fmla="val 7452"/>
            </a:avLst>
          </a:prstGeom>
          <a:solidFill>
            <a:schemeClr val="accent1">
              <a:lumMod val="75000"/>
              <a:alpha val="94902"/>
            </a:scheme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Web</a:t>
            </a:r>
          </a:p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Basics</a:t>
            </a:r>
          </a:p>
        </p:txBody>
      </p:sp>
      <p:sp>
        <p:nvSpPr>
          <p:cNvPr id="71" name="Arrow: Right 70"/>
          <p:cNvSpPr/>
          <p:nvPr/>
        </p:nvSpPr>
        <p:spPr>
          <a:xfrm>
            <a:off x="10297554" y="2920486"/>
            <a:ext cx="371272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42468" y="1219200"/>
            <a:ext cx="2255493" cy="991017"/>
          </a:xfrm>
          <a:prstGeom prst="roundRect">
            <a:avLst>
              <a:gd name="adj" fmla="val 7452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Programming</a:t>
            </a:r>
            <a:b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Basics</a:t>
            </a:r>
          </a:p>
        </p:txBody>
      </p:sp>
    </p:spTree>
    <p:extLst>
      <p:ext uri="{BB962C8B-B14F-4D97-AF65-F5344CB8AC3E}">
        <p14:creationId xmlns:p14="http://schemas.microsoft.com/office/powerpoint/2010/main" val="2013555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25" grpId="0" animBg="1"/>
      <p:bldP spid="39" grpId="0" animBg="1"/>
      <p:bldP spid="40" grpId="0" animBg="1"/>
      <p:bldP spid="7" grpId="0" animBg="1"/>
      <p:bldP spid="6" grpId="0" animBg="1"/>
      <p:bldP spid="38" grpId="0" animBg="1"/>
      <p:bldP spid="44" grpId="0" animBg="1"/>
      <p:bldP spid="37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41" grpId="0" animBg="1"/>
      <p:bldP spid="42" grpId="0" animBg="1"/>
      <p:bldP spid="70" grpId="0" animBg="1"/>
      <p:bldP spid="7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2156" y="4864757"/>
            <a:ext cx="9982200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/>
              <a:t>Web Fundamentals (HTML + CSS)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635556" y="5712544"/>
            <a:ext cx="8938472" cy="688256"/>
          </a:xfrm>
        </p:spPr>
        <p:txBody>
          <a:bodyPr/>
          <a:lstStyle/>
          <a:p>
            <a:r>
              <a:rPr lang="en-US" dirty="0"/>
              <a:t>Course Objectives &amp; Program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6474" y="2005390"/>
            <a:ext cx="1697507" cy="169750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8209" y="1974486"/>
            <a:ext cx="1518831" cy="175931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7295" y="1053918"/>
            <a:ext cx="3657600" cy="360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194472"/>
      </p:ext>
    </p:extLst>
  </p:cSld>
  <p:clrMapOvr>
    <a:masterClrMapping/>
  </p:clrMapOvr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1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3.xml><?xml version="1.0" encoding="utf-8"?>
<a:theme xmlns:a="http://schemas.openxmlformats.org/drawingml/2006/main" name="2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4.xml><?xml version="1.0" encoding="utf-8"?>
<a:theme xmlns:a="http://schemas.openxmlformats.org/drawingml/2006/main" name="3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5.xml><?xml version="1.0" encoding="utf-8"?>
<a:theme xmlns:a="http://schemas.openxmlformats.org/drawingml/2006/main" name="5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6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Software-University-Foundation</Template>
  <TotalTime>1353</TotalTime>
  <Words>1190</Words>
  <Application>Microsoft Office PowerPoint</Application>
  <PresentationFormat>Custom</PresentationFormat>
  <Paragraphs>269</Paragraphs>
  <Slides>34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34</vt:i4>
      </vt:variant>
    </vt:vector>
  </HeadingPairs>
  <TitlesOfParts>
    <vt:vector size="44" baseType="lpstr">
      <vt:lpstr>Arial</vt:lpstr>
      <vt:lpstr>Calibri</vt:lpstr>
      <vt:lpstr>Consolas</vt:lpstr>
      <vt:lpstr>Wingdings</vt:lpstr>
      <vt:lpstr>Wingdings 2</vt:lpstr>
      <vt:lpstr>SoftUni 16x9</vt:lpstr>
      <vt:lpstr>1_SoftUni 16x9</vt:lpstr>
      <vt:lpstr>2_SoftUni 16x9</vt:lpstr>
      <vt:lpstr>3_SoftUni 16x9</vt:lpstr>
      <vt:lpstr>5_SoftUni 16x9</vt:lpstr>
      <vt:lpstr>Web Fundamentals (HTML and CSS)</vt:lpstr>
      <vt:lpstr>Table of Contents</vt:lpstr>
      <vt:lpstr>Have a Question?</vt:lpstr>
      <vt:lpstr>SoftUni Diamond Partners</vt:lpstr>
      <vt:lpstr>Web Basics Module @ SoftUni</vt:lpstr>
      <vt:lpstr>Web Basics: Module Goals</vt:lpstr>
      <vt:lpstr>Web Basics Module at SoftUni – Timeline</vt:lpstr>
      <vt:lpstr>Professions @ SoftUni</vt:lpstr>
      <vt:lpstr>Web Fundamentals (HTML + CSS)</vt:lpstr>
      <vt:lpstr>Web Fundamentals – Course Topics</vt:lpstr>
      <vt:lpstr>Web Fundamentals – Course Topics (2)</vt:lpstr>
      <vt:lpstr>The Trainers Team</vt:lpstr>
      <vt:lpstr>Trainers Team</vt:lpstr>
      <vt:lpstr>Teaching Assistants</vt:lpstr>
      <vt:lpstr>Web Fundamentals: More Details </vt:lpstr>
      <vt:lpstr>Training Duration – Web Fundamentals</vt:lpstr>
      <vt:lpstr>Why HTML &amp; CSS?</vt:lpstr>
      <vt:lpstr>Why English?</vt:lpstr>
      <vt:lpstr>Web Fundamentals</vt:lpstr>
      <vt:lpstr>Scoring System for the "Web Fundamentals"</vt:lpstr>
      <vt:lpstr>Web Fundamentals Exam</vt:lpstr>
      <vt:lpstr>Sample Exam Problem</vt:lpstr>
      <vt:lpstr>Homework Assignments</vt:lpstr>
      <vt:lpstr>Resources</vt:lpstr>
      <vt:lpstr>Course Web Site &amp; Forums</vt:lpstr>
      <vt:lpstr>Facebook Group</vt:lpstr>
      <vt:lpstr>Slides and Videos</vt:lpstr>
      <vt:lpstr>HTML &amp; CSS Tutorials</vt:lpstr>
      <vt:lpstr>Software University Learning System (SULS)</vt:lpstr>
      <vt:lpstr>Recommended Software</vt:lpstr>
      <vt:lpstr>Summary</vt:lpstr>
      <vt:lpstr>Web Fundamentals (HTML and CSS)</vt:lpstr>
      <vt:lpstr>License</vt:lpstr>
      <vt:lpstr>Free Trainings @ Software University</vt:lpstr>
    </vt:vector>
  </TitlesOfParts>
  <Manager/>
  <Company>Software University Foundation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Fundamentals: HTML &amp; CSS - Course Introduction</dc:title>
  <dc:subject>HTML &amp; CSS Training Course</dc:subject>
  <dc:creator>Kristiqn Pamidov</dc:creator>
  <cp:keywords>SoftUni, Software University, programming, software development, software engineering, course, HTML, CSS, Web development</cp:keywords>
  <dc:description>Web Fundamentals (HTML &amp; CSS) course at SoftUni - https://softuni.bg/courses/web-fundamentals-html5</dc:description>
  <cp:lastModifiedBy>Kristiqn Pamidov</cp:lastModifiedBy>
  <cp:revision>96</cp:revision>
  <dcterms:created xsi:type="dcterms:W3CDTF">2014-01-02T17:00:34Z</dcterms:created>
  <dcterms:modified xsi:type="dcterms:W3CDTF">2017-05-19T15:22:26Z</dcterms:modified>
  <cp:category>HTML;CSS;Web;software development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